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92" r:id="rId3"/>
    <p:sldId id="2593" r:id="rId4"/>
    <p:sldId id="2594" r:id="rId5"/>
    <p:sldId id="259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4C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80" d="100"/>
          <a:sy n="80" d="100"/>
        </p:scale>
        <p:origin x="24" y="1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gif>
</file>

<file path=ppt/media/image2.png>
</file>

<file path=ppt/media/image3.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4EBB0-1C5F-4A92-B669-E6C3A382F1D6}" type="datetimeFigureOut">
              <a:rPr lang="en-US" smtClean="0"/>
              <a:t>9/19/2022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397FD-94B3-4A15-9DF3-1D658D3D3711}" type="slidenum">
              <a:rPr lang="en-US" smtClean="0"/>
              <a:t>‹#›</a:t>
            </a:fld>
            <a:endParaRPr lang="en-US"/>
          </a:p>
        </p:txBody>
      </p:sp>
    </p:spTree>
    <p:extLst>
      <p:ext uri="{BB962C8B-B14F-4D97-AF65-F5344CB8AC3E}">
        <p14:creationId xmlns:p14="http://schemas.microsoft.com/office/powerpoint/2010/main" val="32173627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2DC3D-9413-0311-1F59-736055A7E0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E19E3C-4260-587B-F6EA-28CDE70CBB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5B241C8-09B1-A953-B0DD-A5A895A4D55F}"/>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5" name="Footer Placeholder 4">
            <a:extLst>
              <a:ext uri="{FF2B5EF4-FFF2-40B4-BE49-F238E27FC236}">
                <a16:creationId xmlns:a16="http://schemas.microsoft.com/office/drawing/2014/main" id="{E341A774-1D28-0FBA-FDF6-F657400190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2941EE-855D-015A-2BC6-F39DA255E5DF}"/>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1448602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62C4B-6B40-A5BB-1435-C562A036AE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840E4F2-8AC4-B3A5-BAA0-B6BB65203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1B32FA-C798-C777-4899-57005CE5F414}"/>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5" name="Footer Placeholder 4">
            <a:extLst>
              <a:ext uri="{FF2B5EF4-FFF2-40B4-BE49-F238E27FC236}">
                <a16:creationId xmlns:a16="http://schemas.microsoft.com/office/drawing/2014/main" id="{E97D4F10-9AB5-6A33-A1D1-E07A9AF856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B22FA4-C55D-F01D-7F40-344C61D00CDF}"/>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107551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3682F4-43AB-A8D8-59DA-A256A5396CF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BDDB81-7CF3-95CC-1E82-6ACA6C31AB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E23EE5-9377-5B24-3F18-B00BE7BED16B}"/>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5" name="Footer Placeholder 4">
            <a:extLst>
              <a:ext uri="{FF2B5EF4-FFF2-40B4-BE49-F238E27FC236}">
                <a16:creationId xmlns:a16="http://schemas.microsoft.com/office/drawing/2014/main" id="{CA241594-BE85-8FDA-FEA2-2FEE2A748B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CB740-8E79-9D5C-7F6F-0748DA55EC2E}"/>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23171245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0FFAC-B74F-6E35-E644-EEAF7B62DC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8828B2-B837-C539-56FA-9D5A84EC81B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2A5723-7562-F809-0464-82DD778AAAF6}"/>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5" name="Footer Placeholder 4">
            <a:extLst>
              <a:ext uri="{FF2B5EF4-FFF2-40B4-BE49-F238E27FC236}">
                <a16:creationId xmlns:a16="http://schemas.microsoft.com/office/drawing/2014/main" id="{7130206A-01E9-A26B-9C9D-FDA6102002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B2B8D3-308B-7EDA-7157-341DC007115C}"/>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496153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BA747-8C6A-E1CC-CEC0-98466E5210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F8CE14-F847-B3A7-EBF0-CE394691A6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D0240E-CF77-3CA7-BD22-8DE792BBE20B}"/>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5" name="Footer Placeholder 4">
            <a:extLst>
              <a:ext uri="{FF2B5EF4-FFF2-40B4-BE49-F238E27FC236}">
                <a16:creationId xmlns:a16="http://schemas.microsoft.com/office/drawing/2014/main" id="{84872F48-FC35-C094-CA86-4B756E860B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3F19F7-2A55-4878-821F-BE156BD169C7}"/>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1158420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EEE48-E229-CB39-45AE-8B6A331ACE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822A05-8355-B459-DA72-7CBBDDEDBE4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7559C9-FD38-86BB-A644-EF24B36379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6B1266-BD94-B9AA-632B-285EBD4C4EDE}"/>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6" name="Footer Placeholder 5">
            <a:extLst>
              <a:ext uri="{FF2B5EF4-FFF2-40B4-BE49-F238E27FC236}">
                <a16:creationId xmlns:a16="http://schemas.microsoft.com/office/drawing/2014/main" id="{DA1CB6F9-CA46-0547-F3B0-B558904F44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F0CE63-9D0F-975B-0852-F95AED94BC0B}"/>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4087043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42F49-2B40-B66E-DB17-0BC42F942D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F6EE23B-43B1-44E5-2A6E-7428FF4A11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EDA5A33-683B-6D27-B27C-00C5C02BDE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3E9CF36-D52D-B0DB-168F-FE8370381A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5F2620-8DE2-A355-F17A-97CEE89BE00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1089A7-47BB-8799-5612-0581C7569487}"/>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8" name="Footer Placeholder 7">
            <a:extLst>
              <a:ext uri="{FF2B5EF4-FFF2-40B4-BE49-F238E27FC236}">
                <a16:creationId xmlns:a16="http://schemas.microsoft.com/office/drawing/2014/main" id="{927D45D8-3CF7-1E1A-E7D5-A3585E8014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38DBE4-312E-6B7C-33EE-7B233D3E78C1}"/>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2091964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DE014-84A1-741C-A4B6-29FD6A5544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FF85627-2176-E871-3050-D39E4C059E7B}"/>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4" name="Footer Placeholder 3">
            <a:extLst>
              <a:ext uri="{FF2B5EF4-FFF2-40B4-BE49-F238E27FC236}">
                <a16:creationId xmlns:a16="http://schemas.microsoft.com/office/drawing/2014/main" id="{CC870845-B47E-4E65-BDC8-C9AED263F68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416937-593A-8F40-9623-F1441EFC6EC5}"/>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1736470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15E7A3-8897-2FE2-25D1-8C78D8924290}"/>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3" name="Footer Placeholder 2">
            <a:extLst>
              <a:ext uri="{FF2B5EF4-FFF2-40B4-BE49-F238E27FC236}">
                <a16:creationId xmlns:a16="http://schemas.microsoft.com/office/drawing/2014/main" id="{B8B632FD-4C34-30E2-283A-34D2FB873F7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6BB0C4-A1B1-9F03-AA1D-D3B35F9A16AD}"/>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3482775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D20A5-9743-24C9-7A9B-4059C9EBBC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8CF149-FC39-9D29-46E2-C55A26AF2C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E7BA7D-4D90-2B21-FBA3-4C9709B4BF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2136C7-5C5D-1099-461A-DAFD4468D2BD}"/>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6" name="Footer Placeholder 5">
            <a:extLst>
              <a:ext uri="{FF2B5EF4-FFF2-40B4-BE49-F238E27FC236}">
                <a16:creationId xmlns:a16="http://schemas.microsoft.com/office/drawing/2014/main" id="{7E31AEED-331E-7846-2735-82F6B82D10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0FD836-1258-2202-DD34-A65AD7D7CD44}"/>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2239265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9D918-4423-DF83-0323-6F663CB721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880016D-60EE-8AB5-E6F8-275FD37495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2C8A3CC-421D-D233-CA2D-3949C00F72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8B25E8-A00A-8750-19F3-292D1D317F9F}"/>
              </a:ext>
            </a:extLst>
          </p:cNvPr>
          <p:cNvSpPr>
            <a:spLocks noGrp="1"/>
          </p:cNvSpPr>
          <p:nvPr>
            <p:ph type="dt" sz="half" idx="10"/>
          </p:nvPr>
        </p:nvSpPr>
        <p:spPr/>
        <p:txBody>
          <a:bodyPr/>
          <a:lstStyle/>
          <a:p>
            <a:fld id="{0717C012-85FD-4563-8816-909459007DA1}" type="datetimeFigureOut">
              <a:rPr lang="en-US" smtClean="0"/>
              <a:t>9/19/2022</a:t>
            </a:fld>
            <a:endParaRPr lang="en-US"/>
          </a:p>
        </p:txBody>
      </p:sp>
      <p:sp>
        <p:nvSpPr>
          <p:cNvPr id="6" name="Footer Placeholder 5">
            <a:extLst>
              <a:ext uri="{FF2B5EF4-FFF2-40B4-BE49-F238E27FC236}">
                <a16:creationId xmlns:a16="http://schemas.microsoft.com/office/drawing/2014/main" id="{99123AB9-2196-B44D-874D-1BDCD32076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F4229-C78A-E887-8783-86B572DE0AEE}"/>
              </a:ext>
            </a:extLst>
          </p:cNvPr>
          <p:cNvSpPr>
            <a:spLocks noGrp="1"/>
          </p:cNvSpPr>
          <p:nvPr>
            <p:ph type="sldNum" sz="quarter" idx="12"/>
          </p:nvPr>
        </p:nvSpPr>
        <p:spPr/>
        <p:txBody>
          <a:bodyPr/>
          <a:lstStyle/>
          <a:p>
            <a:fld id="{66D4597B-8AB8-4A25-AACA-1DBB8420912A}" type="slidenum">
              <a:rPr lang="en-US" smtClean="0"/>
              <a:t>‹#›</a:t>
            </a:fld>
            <a:endParaRPr lang="en-US"/>
          </a:p>
        </p:txBody>
      </p:sp>
    </p:spTree>
    <p:extLst>
      <p:ext uri="{BB962C8B-B14F-4D97-AF65-F5344CB8AC3E}">
        <p14:creationId xmlns:p14="http://schemas.microsoft.com/office/powerpoint/2010/main" val="27005709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4FDD42-196F-898C-3436-968AEA08DC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B3F27BF-8463-E537-89C4-DFFDE5162F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8AD605-727F-9519-9DFD-B034F33591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17C012-85FD-4563-8816-909459007DA1}" type="datetimeFigureOut">
              <a:rPr lang="en-US" smtClean="0"/>
              <a:t>9/19/2022</a:t>
            </a:fld>
            <a:endParaRPr lang="en-US"/>
          </a:p>
        </p:txBody>
      </p:sp>
      <p:sp>
        <p:nvSpPr>
          <p:cNvPr id="5" name="Footer Placeholder 4">
            <a:extLst>
              <a:ext uri="{FF2B5EF4-FFF2-40B4-BE49-F238E27FC236}">
                <a16:creationId xmlns:a16="http://schemas.microsoft.com/office/drawing/2014/main" id="{4AEC8BF6-339E-299F-458A-2526251DD5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BD54D5-E2C5-8E64-4C0A-FE67757E93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D4597B-8AB8-4A25-AACA-1DBB8420912A}" type="slidenum">
              <a:rPr lang="en-US" smtClean="0"/>
              <a:t>‹#›</a:t>
            </a:fld>
            <a:endParaRPr lang="en-US"/>
          </a:p>
        </p:txBody>
      </p:sp>
    </p:spTree>
    <p:extLst>
      <p:ext uri="{BB962C8B-B14F-4D97-AF65-F5344CB8AC3E}">
        <p14:creationId xmlns:p14="http://schemas.microsoft.com/office/powerpoint/2010/main" val="2519256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A picture containing dark&#10;&#10;Description automatically generated">
            <a:extLst>
              <a:ext uri="{FF2B5EF4-FFF2-40B4-BE49-F238E27FC236}">
                <a16:creationId xmlns:a16="http://schemas.microsoft.com/office/drawing/2014/main" id="{2555E837-BC1E-CCFB-17A7-209C7EA49198}"/>
              </a:ext>
            </a:extLst>
          </p:cNvPr>
          <p:cNvPicPr>
            <a:picLocks noChangeAspect="1"/>
          </p:cNvPicPr>
          <p:nvPr/>
        </p:nvPicPr>
        <p:blipFill rotWithShape="1">
          <a:blip r:embed="rId2">
            <a:extLst>
              <a:ext uri="{28A0092B-C50C-407E-A947-70E740481C1C}">
                <a14:useLocalDpi xmlns:a14="http://schemas.microsoft.com/office/drawing/2010/main" val="0"/>
              </a:ext>
            </a:extLst>
          </a:blip>
          <a:srcRect l="16188" t="257" r="-5430" b="-257"/>
          <a:stretch/>
        </p:blipFill>
        <p:spPr>
          <a:xfrm>
            <a:off x="57409" y="30772"/>
            <a:ext cx="12177087" cy="6827228"/>
          </a:xfrm>
          <a:prstGeom prst="rect">
            <a:avLst/>
          </a:prstGeom>
        </p:spPr>
      </p:pic>
      <p:sp>
        <p:nvSpPr>
          <p:cNvPr id="2" name="Title 1">
            <a:extLst>
              <a:ext uri="{FF2B5EF4-FFF2-40B4-BE49-F238E27FC236}">
                <a16:creationId xmlns:a16="http://schemas.microsoft.com/office/drawing/2014/main" id="{D3115C0C-68A1-3AF0-337F-089E3D2130E9}"/>
              </a:ext>
            </a:extLst>
          </p:cNvPr>
          <p:cNvSpPr>
            <a:spLocks noGrp="1"/>
          </p:cNvSpPr>
          <p:nvPr>
            <p:ph type="ctrTitle"/>
          </p:nvPr>
        </p:nvSpPr>
        <p:spPr>
          <a:xfrm>
            <a:off x="6707065" y="906952"/>
            <a:ext cx="5527431" cy="2387600"/>
          </a:xfrm>
        </p:spPr>
        <p:txBody>
          <a:bodyPr>
            <a:normAutofit fontScale="90000"/>
          </a:bodyPr>
          <a:lstStyle/>
          <a:p>
            <a:r>
              <a:rPr lang="en-US" dirty="0">
                <a:solidFill>
                  <a:schemeClr val="bg1"/>
                </a:solidFill>
                <a:latin typeface="Aharoni" panose="02010803020104030203" pitchFamily="2" charset="-79"/>
                <a:cs typeface="Aharoni" panose="02010803020104030203" pitchFamily="2" charset="-79"/>
              </a:rPr>
              <a:t>Hands-on Experiences on AI Implementation</a:t>
            </a:r>
          </a:p>
        </p:txBody>
      </p:sp>
      <p:sp>
        <p:nvSpPr>
          <p:cNvPr id="3" name="Subtitle 2">
            <a:extLst>
              <a:ext uri="{FF2B5EF4-FFF2-40B4-BE49-F238E27FC236}">
                <a16:creationId xmlns:a16="http://schemas.microsoft.com/office/drawing/2014/main" id="{87AF51E7-0F50-E5CC-3B6C-FC51A1190F88}"/>
              </a:ext>
            </a:extLst>
          </p:cNvPr>
          <p:cNvSpPr>
            <a:spLocks noGrp="1"/>
          </p:cNvSpPr>
          <p:nvPr>
            <p:ph type="subTitle" idx="1"/>
          </p:nvPr>
        </p:nvSpPr>
        <p:spPr>
          <a:xfrm>
            <a:off x="6862579" y="5772640"/>
            <a:ext cx="5216401" cy="928198"/>
          </a:xfrm>
        </p:spPr>
        <p:txBody>
          <a:bodyPr/>
          <a:lstStyle/>
          <a:p>
            <a:r>
              <a:rPr lang="en-US" dirty="0">
                <a:solidFill>
                  <a:schemeClr val="bg1"/>
                </a:solidFill>
              </a:rPr>
              <a:t>AI Solution Through Robotic AI Tool</a:t>
            </a:r>
          </a:p>
          <a:p>
            <a:r>
              <a:rPr lang="en-US" dirty="0">
                <a:solidFill>
                  <a:schemeClr val="bg1"/>
                </a:solidFill>
              </a:rPr>
              <a:t>Module 13 Walk Through of the idareAI</a:t>
            </a:r>
          </a:p>
        </p:txBody>
      </p:sp>
      <p:pic>
        <p:nvPicPr>
          <p:cNvPr id="6" name="Picture 5">
            <a:extLst>
              <a:ext uri="{FF2B5EF4-FFF2-40B4-BE49-F238E27FC236}">
                <a16:creationId xmlns:a16="http://schemas.microsoft.com/office/drawing/2014/main" id="{C9644724-3C8F-8190-9F67-D03308D85CDB}"/>
              </a:ext>
            </a:extLst>
          </p:cNvPr>
          <p:cNvPicPr>
            <a:picLocks noChangeAspect="1"/>
          </p:cNvPicPr>
          <p:nvPr/>
        </p:nvPicPr>
        <p:blipFill rotWithShape="1">
          <a:blip r:embed="rId3"/>
          <a:srcRect l="10962" t="13182" r="5665" b="33517"/>
          <a:stretch/>
        </p:blipFill>
        <p:spPr>
          <a:xfrm>
            <a:off x="57409" y="343528"/>
            <a:ext cx="3219191" cy="880682"/>
          </a:xfrm>
          <a:prstGeom prst="rect">
            <a:avLst/>
          </a:prstGeom>
        </p:spPr>
      </p:pic>
    </p:spTree>
    <p:extLst>
      <p:ext uri="{BB962C8B-B14F-4D97-AF65-F5344CB8AC3E}">
        <p14:creationId xmlns:p14="http://schemas.microsoft.com/office/powerpoint/2010/main" val="2756408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EDE4C1-D842-28CA-A41D-4163A213BCD7}"/>
              </a:ext>
            </a:extLst>
          </p:cNvPr>
          <p:cNvPicPr>
            <a:picLocks noChangeAspect="1"/>
          </p:cNvPicPr>
          <p:nvPr/>
        </p:nvPicPr>
        <p:blipFill>
          <a:blip r:embed="rId2"/>
          <a:stretch>
            <a:fillRect/>
          </a:stretch>
        </p:blipFill>
        <p:spPr>
          <a:xfrm>
            <a:off x="1409334" y="1906852"/>
            <a:ext cx="9816612" cy="4736198"/>
          </a:xfrm>
          <a:prstGeom prst="rect">
            <a:avLst/>
          </a:prstGeom>
          <a:ln>
            <a:solidFill>
              <a:schemeClr val="tx1"/>
            </a:solidFill>
          </a:ln>
        </p:spPr>
      </p:pic>
      <p:sp>
        <p:nvSpPr>
          <p:cNvPr id="5" name="TextBox 4">
            <a:extLst>
              <a:ext uri="{FF2B5EF4-FFF2-40B4-BE49-F238E27FC236}">
                <a16:creationId xmlns:a16="http://schemas.microsoft.com/office/drawing/2014/main" id="{1A81A253-60D8-59C6-8CB6-580BFA651D20}"/>
              </a:ext>
            </a:extLst>
          </p:cNvPr>
          <p:cNvSpPr txBox="1"/>
          <p:nvPr/>
        </p:nvSpPr>
        <p:spPr>
          <a:xfrm>
            <a:off x="1321362" y="587014"/>
            <a:ext cx="5106499" cy="523220"/>
          </a:xfrm>
          <a:prstGeom prst="rect">
            <a:avLst/>
          </a:prstGeom>
          <a:noFill/>
        </p:spPr>
        <p:txBody>
          <a:bodyPr wrap="square" rtlCol="0">
            <a:spAutoFit/>
          </a:bodyPr>
          <a:lstStyle/>
          <a:p>
            <a:r>
              <a:rPr lang="en-US" sz="2800" b="1" dirty="0"/>
              <a:t>4 Steps of Solution Creation</a:t>
            </a:r>
          </a:p>
        </p:txBody>
      </p:sp>
      <p:sp>
        <p:nvSpPr>
          <p:cNvPr id="6" name="TextBox 5">
            <a:extLst>
              <a:ext uri="{FF2B5EF4-FFF2-40B4-BE49-F238E27FC236}">
                <a16:creationId xmlns:a16="http://schemas.microsoft.com/office/drawing/2014/main" id="{567B47B0-BD39-D89B-E5D2-6230AE73D0F1}"/>
              </a:ext>
            </a:extLst>
          </p:cNvPr>
          <p:cNvSpPr txBox="1"/>
          <p:nvPr/>
        </p:nvSpPr>
        <p:spPr>
          <a:xfrm>
            <a:off x="332277" y="1264780"/>
            <a:ext cx="1600200" cy="461665"/>
          </a:xfrm>
          <a:prstGeom prst="rect">
            <a:avLst/>
          </a:prstGeom>
          <a:noFill/>
        </p:spPr>
        <p:txBody>
          <a:bodyPr wrap="square" rtlCol="0">
            <a:spAutoFit/>
          </a:bodyPr>
          <a:lstStyle/>
          <a:p>
            <a:r>
              <a:rPr lang="en-US" sz="1200" dirty="0"/>
              <a:t>Data Collection</a:t>
            </a:r>
          </a:p>
          <a:p>
            <a:r>
              <a:rPr lang="en-US" sz="1200" dirty="0"/>
              <a:t>&amp; Pre-Process</a:t>
            </a:r>
          </a:p>
        </p:txBody>
      </p:sp>
      <p:sp>
        <p:nvSpPr>
          <p:cNvPr id="7" name="TextBox 6">
            <a:extLst>
              <a:ext uri="{FF2B5EF4-FFF2-40B4-BE49-F238E27FC236}">
                <a16:creationId xmlns:a16="http://schemas.microsoft.com/office/drawing/2014/main" id="{51B873E4-26B0-F81C-19F4-6C24427C97FD}"/>
              </a:ext>
            </a:extLst>
          </p:cNvPr>
          <p:cNvSpPr txBox="1"/>
          <p:nvPr/>
        </p:nvSpPr>
        <p:spPr>
          <a:xfrm>
            <a:off x="1688489" y="1264780"/>
            <a:ext cx="1723294" cy="461665"/>
          </a:xfrm>
          <a:prstGeom prst="rect">
            <a:avLst/>
          </a:prstGeom>
          <a:noFill/>
        </p:spPr>
        <p:txBody>
          <a:bodyPr wrap="square" rtlCol="0">
            <a:spAutoFit/>
          </a:bodyPr>
          <a:lstStyle/>
          <a:p>
            <a:r>
              <a:rPr lang="en-US" sz="1200" dirty="0"/>
              <a:t>Build Model</a:t>
            </a:r>
          </a:p>
          <a:p>
            <a:r>
              <a:rPr lang="en-US" sz="1200" dirty="0"/>
              <a:t>Training-Testing</a:t>
            </a:r>
          </a:p>
        </p:txBody>
      </p:sp>
      <p:sp>
        <p:nvSpPr>
          <p:cNvPr id="8" name="TextBox 7">
            <a:extLst>
              <a:ext uri="{FF2B5EF4-FFF2-40B4-BE49-F238E27FC236}">
                <a16:creationId xmlns:a16="http://schemas.microsoft.com/office/drawing/2014/main" id="{D9C3D925-6BA3-8BA5-2821-437F151CCCE6}"/>
              </a:ext>
            </a:extLst>
          </p:cNvPr>
          <p:cNvSpPr txBox="1"/>
          <p:nvPr/>
        </p:nvSpPr>
        <p:spPr>
          <a:xfrm>
            <a:off x="2976563" y="1264780"/>
            <a:ext cx="1455127" cy="461665"/>
          </a:xfrm>
          <a:prstGeom prst="rect">
            <a:avLst/>
          </a:prstGeom>
          <a:noFill/>
        </p:spPr>
        <p:txBody>
          <a:bodyPr wrap="square" rtlCol="0">
            <a:spAutoFit/>
          </a:bodyPr>
          <a:lstStyle/>
          <a:p>
            <a:r>
              <a:rPr lang="en-US" sz="1200" dirty="0"/>
              <a:t>Deploy for</a:t>
            </a:r>
          </a:p>
          <a:p>
            <a:r>
              <a:rPr lang="en-US" sz="1200" dirty="0"/>
              <a:t>Production</a:t>
            </a:r>
          </a:p>
        </p:txBody>
      </p:sp>
      <p:sp>
        <p:nvSpPr>
          <p:cNvPr id="9" name="TextBox 8">
            <a:extLst>
              <a:ext uri="{FF2B5EF4-FFF2-40B4-BE49-F238E27FC236}">
                <a16:creationId xmlns:a16="http://schemas.microsoft.com/office/drawing/2014/main" id="{8CCF844E-90F4-0D2E-B9BB-5DB16012885E}"/>
              </a:ext>
            </a:extLst>
          </p:cNvPr>
          <p:cNvSpPr txBox="1"/>
          <p:nvPr/>
        </p:nvSpPr>
        <p:spPr>
          <a:xfrm>
            <a:off x="4080268" y="1310965"/>
            <a:ext cx="1310054" cy="276999"/>
          </a:xfrm>
          <a:prstGeom prst="rect">
            <a:avLst/>
          </a:prstGeom>
          <a:noFill/>
        </p:spPr>
        <p:txBody>
          <a:bodyPr wrap="square" rtlCol="0">
            <a:spAutoFit/>
          </a:bodyPr>
          <a:lstStyle/>
          <a:p>
            <a:r>
              <a:rPr lang="en-US" sz="1200" dirty="0"/>
              <a:t>Get Decision</a:t>
            </a:r>
          </a:p>
        </p:txBody>
      </p:sp>
      <p:cxnSp>
        <p:nvCxnSpPr>
          <p:cNvPr id="12" name="Straight Arrow Connector 11">
            <a:extLst>
              <a:ext uri="{FF2B5EF4-FFF2-40B4-BE49-F238E27FC236}">
                <a16:creationId xmlns:a16="http://schemas.microsoft.com/office/drawing/2014/main" id="{76593503-FEF5-E1A8-C65C-9BA14903ABCD}"/>
              </a:ext>
            </a:extLst>
          </p:cNvPr>
          <p:cNvCxnSpPr>
            <a:cxnSpLocks/>
            <a:stCxn id="6" idx="2"/>
          </p:cNvCxnSpPr>
          <p:nvPr/>
        </p:nvCxnSpPr>
        <p:spPr>
          <a:xfrm>
            <a:off x="1132377" y="1726445"/>
            <a:ext cx="359111" cy="226180"/>
          </a:xfrm>
          <a:prstGeom prst="straightConnector1">
            <a:avLst/>
          </a:prstGeom>
          <a:ln w="31750">
            <a:solidFill>
              <a:schemeClr val="accent6"/>
            </a:solidFill>
            <a:tailEnd type="triangle"/>
          </a:ln>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9164C644-41A9-25A2-863B-71EDE5395A6F}"/>
              </a:ext>
            </a:extLst>
          </p:cNvPr>
          <p:cNvCxnSpPr>
            <a:cxnSpLocks/>
          </p:cNvCxnSpPr>
          <p:nvPr/>
        </p:nvCxnSpPr>
        <p:spPr>
          <a:xfrm>
            <a:off x="2352309" y="1739293"/>
            <a:ext cx="0" cy="256927"/>
          </a:xfrm>
          <a:prstGeom prst="straightConnector1">
            <a:avLst/>
          </a:prstGeom>
          <a:ln w="31750">
            <a:solidFill>
              <a:schemeClr val="accent6"/>
            </a:solidFill>
            <a:tailEnd type="triangle"/>
          </a:ln>
        </p:spPr>
        <p:style>
          <a:lnRef idx="1">
            <a:schemeClr val="accent2"/>
          </a:lnRef>
          <a:fillRef idx="0">
            <a:schemeClr val="accent2"/>
          </a:fillRef>
          <a:effectRef idx="0">
            <a:schemeClr val="accent2"/>
          </a:effectRef>
          <a:fontRef idx="minor">
            <a:schemeClr val="tx1"/>
          </a:fontRef>
        </p:style>
      </p:cxnSp>
      <p:cxnSp>
        <p:nvCxnSpPr>
          <p:cNvPr id="15" name="Straight Arrow Connector 14">
            <a:extLst>
              <a:ext uri="{FF2B5EF4-FFF2-40B4-BE49-F238E27FC236}">
                <a16:creationId xmlns:a16="http://schemas.microsoft.com/office/drawing/2014/main" id="{701C9642-2E4F-69E8-D28D-F23F39648D61}"/>
              </a:ext>
            </a:extLst>
          </p:cNvPr>
          <p:cNvCxnSpPr>
            <a:cxnSpLocks/>
          </p:cNvCxnSpPr>
          <p:nvPr/>
        </p:nvCxnSpPr>
        <p:spPr>
          <a:xfrm flipH="1">
            <a:off x="3024188" y="1719438"/>
            <a:ext cx="237758" cy="276782"/>
          </a:xfrm>
          <a:prstGeom prst="straightConnector1">
            <a:avLst/>
          </a:prstGeom>
          <a:ln w="31750">
            <a:solidFill>
              <a:schemeClr val="accent6"/>
            </a:solidFill>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2DF9DF27-FAF9-B4E9-9CD2-CCDFCE9994BC}"/>
              </a:ext>
            </a:extLst>
          </p:cNvPr>
          <p:cNvCxnSpPr>
            <a:cxnSpLocks/>
          </p:cNvCxnSpPr>
          <p:nvPr/>
        </p:nvCxnSpPr>
        <p:spPr>
          <a:xfrm flipH="1">
            <a:off x="3628843" y="1581047"/>
            <a:ext cx="677189" cy="415173"/>
          </a:xfrm>
          <a:prstGeom prst="straightConnector1">
            <a:avLst/>
          </a:prstGeom>
          <a:ln w="31750">
            <a:solidFill>
              <a:schemeClr val="accent6"/>
            </a:solidFill>
            <a:tailEnd type="triangle"/>
          </a:ln>
        </p:spPr>
        <p:style>
          <a:lnRef idx="1">
            <a:schemeClr val="accent2"/>
          </a:lnRef>
          <a:fillRef idx="0">
            <a:schemeClr val="accent2"/>
          </a:fillRef>
          <a:effectRef idx="0">
            <a:schemeClr val="accent2"/>
          </a:effectRef>
          <a:fontRef idx="minor">
            <a:schemeClr val="tx1"/>
          </a:fontRef>
        </p:style>
      </p:cxnSp>
      <p:sp>
        <p:nvSpPr>
          <p:cNvPr id="20" name="Rectangle 19">
            <a:extLst>
              <a:ext uri="{FF2B5EF4-FFF2-40B4-BE49-F238E27FC236}">
                <a16:creationId xmlns:a16="http://schemas.microsoft.com/office/drawing/2014/main" id="{4E209D16-FEE0-AE26-D07C-AF95A844CDB9}"/>
              </a:ext>
            </a:extLst>
          </p:cNvPr>
          <p:cNvSpPr/>
          <p:nvPr/>
        </p:nvSpPr>
        <p:spPr>
          <a:xfrm>
            <a:off x="1528763" y="2347912"/>
            <a:ext cx="2352674" cy="4081565"/>
          </a:xfrm>
          <a:prstGeom prst="rect">
            <a:avLst/>
          </a:prstGeom>
          <a:solidFill>
            <a:schemeClr val="tx2">
              <a:alpha val="7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2B551918-C23A-B9C0-227C-B8CD2DB5DB54}"/>
              </a:ext>
            </a:extLst>
          </p:cNvPr>
          <p:cNvSpPr txBox="1"/>
          <p:nvPr/>
        </p:nvSpPr>
        <p:spPr>
          <a:xfrm>
            <a:off x="1871065" y="2744599"/>
            <a:ext cx="1510077" cy="646331"/>
          </a:xfrm>
          <a:prstGeom prst="rect">
            <a:avLst/>
          </a:prstGeom>
          <a:noFill/>
        </p:spPr>
        <p:txBody>
          <a:bodyPr wrap="square" rtlCol="0">
            <a:spAutoFit/>
          </a:bodyPr>
          <a:lstStyle/>
          <a:p>
            <a:pPr algn="ctr"/>
            <a:r>
              <a:rPr lang="en-US" b="1" dirty="0">
                <a:solidFill>
                  <a:schemeClr val="accent4"/>
                </a:solidFill>
                <a:latin typeface="Arial Black" panose="020B0A04020102020204" pitchFamily="34" charset="0"/>
              </a:rPr>
              <a:t>Operation Panel</a:t>
            </a:r>
          </a:p>
        </p:txBody>
      </p:sp>
      <p:sp>
        <p:nvSpPr>
          <p:cNvPr id="22" name="Rectangle 21">
            <a:extLst>
              <a:ext uri="{FF2B5EF4-FFF2-40B4-BE49-F238E27FC236}">
                <a16:creationId xmlns:a16="http://schemas.microsoft.com/office/drawing/2014/main" id="{8F043E68-5675-6DD8-A906-70EAB6DD8F9D}"/>
              </a:ext>
            </a:extLst>
          </p:cNvPr>
          <p:cNvSpPr/>
          <p:nvPr/>
        </p:nvSpPr>
        <p:spPr>
          <a:xfrm>
            <a:off x="4080268" y="2514600"/>
            <a:ext cx="3496870" cy="2338387"/>
          </a:xfrm>
          <a:prstGeom prst="rect">
            <a:avLst/>
          </a:prstGeom>
          <a:solidFill>
            <a:schemeClr val="tx2">
              <a:alpha val="7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EC28BF40-F282-E64E-1BF4-655533117499}"/>
              </a:ext>
            </a:extLst>
          </p:cNvPr>
          <p:cNvSpPr txBox="1"/>
          <p:nvPr/>
        </p:nvSpPr>
        <p:spPr>
          <a:xfrm>
            <a:off x="4791757" y="2514600"/>
            <a:ext cx="2073887" cy="369332"/>
          </a:xfrm>
          <a:prstGeom prst="rect">
            <a:avLst/>
          </a:prstGeom>
          <a:noFill/>
        </p:spPr>
        <p:txBody>
          <a:bodyPr wrap="square" rtlCol="0">
            <a:spAutoFit/>
          </a:bodyPr>
          <a:lstStyle/>
          <a:p>
            <a:pPr algn="ctr"/>
            <a:r>
              <a:rPr lang="en-US" b="1" dirty="0">
                <a:solidFill>
                  <a:schemeClr val="accent4"/>
                </a:solidFill>
                <a:latin typeface="Arial Black" panose="020B0A04020102020204" pitchFamily="34" charset="0"/>
              </a:rPr>
              <a:t>Data Insights</a:t>
            </a:r>
          </a:p>
        </p:txBody>
      </p:sp>
      <p:sp>
        <p:nvSpPr>
          <p:cNvPr id="24" name="TextBox 23">
            <a:extLst>
              <a:ext uri="{FF2B5EF4-FFF2-40B4-BE49-F238E27FC236}">
                <a16:creationId xmlns:a16="http://schemas.microsoft.com/office/drawing/2014/main" id="{BE5AF2F8-E07B-6718-0D9C-199219DD3CBD}"/>
              </a:ext>
            </a:extLst>
          </p:cNvPr>
          <p:cNvSpPr txBox="1"/>
          <p:nvPr/>
        </p:nvSpPr>
        <p:spPr>
          <a:xfrm>
            <a:off x="4354706" y="2821662"/>
            <a:ext cx="2947987"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Predicted Target chart</a:t>
            </a:r>
          </a:p>
          <a:p>
            <a:pPr marL="285750" indent="-285750">
              <a:buFont typeface="Arial" panose="020B0604020202020204" pitchFamily="34" charset="0"/>
              <a:buChar char="•"/>
            </a:pPr>
            <a:r>
              <a:rPr lang="en-US" sz="1400" dirty="0">
                <a:solidFill>
                  <a:schemeClr val="bg1"/>
                </a:solidFill>
              </a:rPr>
              <a:t>Scatter Plot</a:t>
            </a:r>
          </a:p>
          <a:p>
            <a:pPr marL="285750" indent="-285750">
              <a:buFont typeface="Arial" panose="020B0604020202020204" pitchFamily="34" charset="0"/>
              <a:buChar char="•"/>
            </a:pPr>
            <a:r>
              <a:rPr lang="en-US" sz="1400" dirty="0">
                <a:solidFill>
                  <a:schemeClr val="bg1"/>
                </a:solidFill>
              </a:rPr>
              <a:t>Box Plot</a:t>
            </a:r>
          </a:p>
          <a:p>
            <a:pPr marL="285750" indent="-285750">
              <a:buFont typeface="Arial" panose="020B0604020202020204" pitchFamily="34" charset="0"/>
              <a:buChar char="•"/>
            </a:pPr>
            <a:r>
              <a:rPr lang="en-US" sz="1400" dirty="0">
                <a:solidFill>
                  <a:schemeClr val="bg1"/>
                </a:solidFill>
              </a:rPr>
              <a:t>Histogram</a:t>
            </a:r>
          </a:p>
          <a:p>
            <a:pPr marL="285750" indent="-285750">
              <a:buFont typeface="Arial" panose="020B0604020202020204" pitchFamily="34" charset="0"/>
              <a:buChar char="•"/>
            </a:pPr>
            <a:r>
              <a:rPr lang="en-US" sz="1400" dirty="0">
                <a:solidFill>
                  <a:schemeClr val="bg1"/>
                </a:solidFill>
              </a:rPr>
              <a:t>Detected Patterns</a:t>
            </a:r>
          </a:p>
          <a:p>
            <a:pPr marL="285750" indent="-285750">
              <a:buFont typeface="Arial" panose="020B0604020202020204" pitchFamily="34" charset="0"/>
              <a:buChar char="•"/>
            </a:pPr>
            <a:r>
              <a:rPr lang="en-US" sz="1400" dirty="0">
                <a:solidFill>
                  <a:schemeClr val="bg1"/>
                </a:solidFill>
              </a:rPr>
              <a:t>Variable Line chart with Anomaly</a:t>
            </a:r>
          </a:p>
        </p:txBody>
      </p:sp>
      <p:sp>
        <p:nvSpPr>
          <p:cNvPr id="25" name="Rectangle 24">
            <a:extLst>
              <a:ext uri="{FF2B5EF4-FFF2-40B4-BE49-F238E27FC236}">
                <a16:creationId xmlns:a16="http://schemas.microsoft.com/office/drawing/2014/main" id="{3EB9D90D-A650-00B3-753E-286BFA41CC10}"/>
              </a:ext>
            </a:extLst>
          </p:cNvPr>
          <p:cNvSpPr/>
          <p:nvPr/>
        </p:nvSpPr>
        <p:spPr>
          <a:xfrm>
            <a:off x="7653100" y="2530016"/>
            <a:ext cx="3496870" cy="2338387"/>
          </a:xfrm>
          <a:prstGeom prst="rect">
            <a:avLst/>
          </a:prstGeom>
          <a:solidFill>
            <a:schemeClr val="tx2">
              <a:alpha val="7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0F1ED9DC-C411-D531-E079-7E3137E4EE7E}"/>
              </a:ext>
            </a:extLst>
          </p:cNvPr>
          <p:cNvSpPr txBox="1"/>
          <p:nvPr/>
        </p:nvSpPr>
        <p:spPr>
          <a:xfrm>
            <a:off x="8364596" y="2573169"/>
            <a:ext cx="2546292" cy="369332"/>
          </a:xfrm>
          <a:prstGeom prst="rect">
            <a:avLst/>
          </a:prstGeom>
          <a:noFill/>
        </p:spPr>
        <p:txBody>
          <a:bodyPr wrap="square" rtlCol="0">
            <a:spAutoFit/>
          </a:bodyPr>
          <a:lstStyle/>
          <a:p>
            <a:pPr algn="ctr"/>
            <a:r>
              <a:rPr lang="en-US" b="1" dirty="0">
                <a:solidFill>
                  <a:schemeClr val="accent4"/>
                </a:solidFill>
                <a:latin typeface="Arial Black" panose="020B0A04020102020204" pitchFamily="34" charset="0"/>
              </a:rPr>
              <a:t>Analysis Insights</a:t>
            </a:r>
          </a:p>
        </p:txBody>
      </p:sp>
      <p:sp>
        <p:nvSpPr>
          <p:cNvPr id="27" name="TextBox 26">
            <a:extLst>
              <a:ext uri="{FF2B5EF4-FFF2-40B4-BE49-F238E27FC236}">
                <a16:creationId xmlns:a16="http://schemas.microsoft.com/office/drawing/2014/main" id="{FE849F83-A340-4467-F101-320AE92FF56E}"/>
              </a:ext>
            </a:extLst>
          </p:cNvPr>
          <p:cNvSpPr txBox="1"/>
          <p:nvPr/>
        </p:nvSpPr>
        <p:spPr>
          <a:xfrm>
            <a:off x="7927545" y="2880231"/>
            <a:ext cx="3298401"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Data Quality</a:t>
            </a:r>
          </a:p>
          <a:p>
            <a:pPr marL="285750" indent="-285750">
              <a:buFont typeface="Arial" panose="020B0604020202020204" pitchFamily="34" charset="0"/>
              <a:buChar char="•"/>
            </a:pPr>
            <a:r>
              <a:rPr lang="en-US" dirty="0">
                <a:solidFill>
                  <a:schemeClr val="bg1"/>
                </a:solidFill>
              </a:rPr>
              <a:t>Correlation Heatmap</a:t>
            </a:r>
          </a:p>
          <a:p>
            <a:pPr marL="285750" indent="-285750">
              <a:buFont typeface="Arial" panose="020B0604020202020204" pitchFamily="34" charset="0"/>
              <a:buChar char="•"/>
            </a:pPr>
            <a:r>
              <a:rPr lang="en-US" dirty="0">
                <a:solidFill>
                  <a:schemeClr val="bg1"/>
                </a:solidFill>
              </a:rPr>
              <a:t>Prediction </a:t>
            </a:r>
            <a:r>
              <a:rPr lang="en-US" dirty="0" err="1">
                <a:solidFill>
                  <a:schemeClr val="bg1"/>
                </a:solidFill>
              </a:rPr>
              <a:t>KPI:Train-test</a:t>
            </a:r>
            <a:r>
              <a:rPr lang="en-US" dirty="0">
                <a:solidFill>
                  <a:schemeClr val="bg1"/>
                </a:solidFill>
              </a:rPr>
              <a:t> Error</a:t>
            </a:r>
          </a:p>
          <a:p>
            <a:pPr marL="285750" indent="-285750">
              <a:buFont typeface="Arial" panose="020B0604020202020204" pitchFamily="34" charset="0"/>
              <a:buChar char="•"/>
            </a:pPr>
            <a:r>
              <a:rPr lang="en-US" dirty="0">
                <a:solidFill>
                  <a:schemeClr val="bg1"/>
                </a:solidFill>
              </a:rPr>
              <a:t>Variable or Feature Importance chart</a:t>
            </a:r>
          </a:p>
          <a:p>
            <a:pPr marL="285750" indent="-285750">
              <a:buFont typeface="Arial" panose="020B0604020202020204" pitchFamily="34" charset="0"/>
              <a:buChar char="•"/>
            </a:pPr>
            <a:r>
              <a:rPr lang="en-US" dirty="0">
                <a:solidFill>
                  <a:schemeClr val="bg1"/>
                </a:solidFill>
              </a:rPr>
              <a:t>Pattern Summary</a:t>
            </a:r>
          </a:p>
        </p:txBody>
      </p:sp>
      <p:sp>
        <p:nvSpPr>
          <p:cNvPr id="28" name="Rectangle 27">
            <a:extLst>
              <a:ext uri="{FF2B5EF4-FFF2-40B4-BE49-F238E27FC236}">
                <a16:creationId xmlns:a16="http://schemas.microsoft.com/office/drawing/2014/main" id="{2060C57E-CD0D-4C00-9316-B2194F48C941}"/>
              </a:ext>
            </a:extLst>
          </p:cNvPr>
          <p:cNvSpPr/>
          <p:nvPr/>
        </p:nvSpPr>
        <p:spPr>
          <a:xfrm>
            <a:off x="4119563" y="5199694"/>
            <a:ext cx="3434128" cy="1329693"/>
          </a:xfrm>
          <a:prstGeom prst="rect">
            <a:avLst/>
          </a:prstGeom>
          <a:solidFill>
            <a:schemeClr val="tx2">
              <a:alpha val="7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C9DCF1C6-4508-8C95-BD19-3E0EF825933C}"/>
              </a:ext>
            </a:extLst>
          </p:cNvPr>
          <p:cNvSpPr txBox="1"/>
          <p:nvPr/>
        </p:nvSpPr>
        <p:spPr>
          <a:xfrm>
            <a:off x="4768310" y="5199694"/>
            <a:ext cx="2073887" cy="369332"/>
          </a:xfrm>
          <a:prstGeom prst="rect">
            <a:avLst/>
          </a:prstGeom>
          <a:noFill/>
        </p:spPr>
        <p:txBody>
          <a:bodyPr wrap="square" rtlCol="0">
            <a:spAutoFit/>
          </a:bodyPr>
          <a:lstStyle/>
          <a:p>
            <a:pPr algn="ctr"/>
            <a:r>
              <a:rPr lang="en-US" b="1" dirty="0">
                <a:solidFill>
                  <a:schemeClr val="accent4"/>
                </a:solidFill>
                <a:latin typeface="Arial Black" panose="020B0A04020102020204" pitchFamily="34" charset="0"/>
              </a:rPr>
              <a:t>Data Table</a:t>
            </a:r>
          </a:p>
        </p:txBody>
      </p:sp>
      <p:sp>
        <p:nvSpPr>
          <p:cNvPr id="30" name="TextBox 29">
            <a:extLst>
              <a:ext uri="{FF2B5EF4-FFF2-40B4-BE49-F238E27FC236}">
                <a16:creationId xmlns:a16="http://schemas.microsoft.com/office/drawing/2014/main" id="{29784FBE-B9F4-8B07-B753-E347656992BC}"/>
              </a:ext>
            </a:extLst>
          </p:cNvPr>
          <p:cNvSpPr txBox="1"/>
          <p:nvPr/>
        </p:nvSpPr>
        <p:spPr>
          <a:xfrm>
            <a:off x="4331259" y="5506756"/>
            <a:ext cx="3321848"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Raw Data</a:t>
            </a:r>
          </a:p>
          <a:p>
            <a:pPr marL="285750" indent="-285750">
              <a:buFont typeface="Arial" panose="020B0604020202020204" pitchFamily="34" charset="0"/>
              <a:buChar char="•"/>
            </a:pPr>
            <a:r>
              <a:rPr lang="en-US" sz="1400" dirty="0">
                <a:solidFill>
                  <a:schemeClr val="bg1"/>
                </a:solidFill>
              </a:rPr>
              <a:t>Processed Data (Feature Data)</a:t>
            </a:r>
          </a:p>
          <a:p>
            <a:pPr marL="285750" indent="-285750">
              <a:buFont typeface="Arial" panose="020B0604020202020204" pitchFamily="34" charset="0"/>
              <a:buChar char="•"/>
            </a:pPr>
            <a:r>
              <a:rPr lang="en-US" sz="1400" dirty="0">
                <a:solidFill>
                  <a:schemeClr val="bg1"/>
                </a:solidFill>
              </a:rPr>
              <a:t>Prediction Result for testing data</a:t>
            </a:r>
          </a:p>
        </p:txBody>
      </p:sp>
      <p:sp>
        <p:nvSpPr>
          <p:cNvPr id="31" name="Rectangle 30">
            <a:extLst>
              <a:ext uri="{FF2B5EF4-FFF2-40B4-BE49-F238E27FC236}">
                <a16:creationId xmlns:a16="http://schemas.microsoft.com/office/drawing/2014/main" id="{EB30AF19-FC36-606F-2AC5-5C82424C7FD5}"/>
              </a:ext>
            </a:extLst>
          </p:cNvPr>
          <p:cNvSpPr/>
          <p:nvPr/>
        </p:nvSpPr>
        <p:spPr>
          <a:xfrm>
            <a:off x="7712049" y="5161594"/>
            <a:ext cx="3434128" cy="1329693"/>
          </a:xfrm>
          <a:prstGeom prst="rect">
            <a:avLst/>
          </a:prstGeom>
          <a:solidFill>
            <a:schemeClr val="tx2">
              <a:alpha val="7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DFDE0E85-6C29-3E9B-DF07-A3EA9034698B}"/>
              </a:ext>
            </a:extLst>
          </p:cNvPr>
          <p:cNvSpPr txBox="1"/>
          <p:nvPr/>
        </p:nvSpPr>
        <p:spPr>
          <a:xfrm>
            <a:off x="7765388" y="5161594"/>
            <a:ext cx="3274088" cy="369332"/>
          </a:xfrm>
          <a:prstGeom prst="rect">
            <a:avLst/>
          </a:prstGeom>
          <a:noFill/>
        </p:spPr>
        <p:txBody>
          <a:bodyPr wrap="square" rtlCol="0">
            <a:spAutoFit/>
          </a:bodyPr>
          <a:lstStyle/>
          <a:p>
            <a:pPr algn="ctr"/>
            <a:r>
              <a:rPr lang="en-US" b="1" dirty="0">
                <a:solidFill>
                  <a:schemeClr val="accent4"/>
                </a:solidFill>
                <a:latin typeface="Arial Black" panose="020B0A04020102020204" pitchFamily="34" charset="0"/>
              </a:rPr>
              <a:t>Variable Insights Table</a:t>
            </a:r>
          </a:p>
        </p:txBody>
      </p:sp>
      <p:sp>
        <p:nvSpPr>
          <p:cNvPr id="33" name="TextBox 32">
            <a:extLst>
              <a:ext uri="{FF2B5EF4-FFF2-40B4-BE49-F238E27FC236}">
                <a16:creationId xmlns:a16="http://schemas.microsoft.com/office/drawing/2014/main" id="{8FE8A912-9DCC-A9C7-1E44-0CC3F58AE229}"/>
              </a:ext>
            </a:extLst>
          </p:cNvPr>
          <p:cNvSpPr txBox="1"/>
          <p:nvPr/>
        </p:nvSpPr>
        <p:spPr>
          <a:xfrm>
            <a:off x="7923745" y="5468656"/>
            <a:ext cx="3321848"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Variable Statistics</a:t>
            </a:r>
          </a:p>
          <a:p>
            <a:pPr marL="285750" indent="-285750">
              <a:buFont typeface="Arial" panose="020B0604020202020204" pitchFamily="34" charset="0"/>
              <a:buChar char="•"/>
            </a:pPr>
            <a:r>
              <a:rPr lang="en-US" sz="1400" dirty="0">
                <a:solidFill>
                  <a:schemeClr val="bg1"/>
                </a:solidFill>
              </a:rPr>
              <a:t>Validation Result</a:t>
            </a:r>
          </a:p>
          <a:p>
            <a:pPr marL="285750" indent="-285750">
              <a:buFont typeface="Arial" panose="020B0604020202020204" pitchFamily="34" charset="0"/>
              <a:buChar char="•"/>
            </a:pPr>
            <a:r>
              <a:rPr lang="en-US" sz="1400" dirty="0">
                <a:solidFill>
                  <a:schemeClr val="bg1"/>
                </a:solidFill>
              </a:rPr>
              <a:t>Variable Importance</a:t>
            </a:r>
          </a:p>
          <a:p>
            <a:pPr marL="285750" indent="-285750">
              <a:buFont typeface="Arial" panose="020B0604020202020204" pitchFamily="34" charset="0"/>
              <a:buChar char="•"/>
            </a:pPr>
            <a:r>
              <a:rPr lang="en-US" sz="1400" dirty="0">
                <a:solidFill>
                  <a:schemeClr val="bg1"/>
                </a:solidFill>
              </a:rPr>
              <a:t>Compare KPI (errors)</a:t>
            </a:r>
          </a:p>
        </p:txBody>
      </p:sp>
      <p:sp>
        <p:nvSpPr>
          <p:cNvPr id="34" name="TextBox 33">
            <a:extLst>
              <a:ext uri="{FF2B5EF4-FFF2-40B4-BE49-F238E27FC236}">
                <a16:creationId xmlns:a16="http://schemas.microsoft.com/office/drawing/2014/main" id="{C228D607-DE3A-5B91-B492-77A24E67B37F}"/>
              </a:ext>
            </a:extLst>
          </p:cNvPr>
          <p:cNvSpPr txBox="1"/>
          <p:nvPr/>
        </p:nvSpPr>
        <p:spPr>
          <a:xfrm>
            <a:off x="1600881" y="3288294"/>
            <a:ext cx="2103245" cy="190821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rPr>
              <a:t>Input Data Connect to a Source</a:t>
            </a:r>
          </a:p>
          <a:p>
            <a:pPr marL="285750" indent="-285750">
              <a:buFont typeface="Arial" panose="020B0604020202020204" pitchFamily="34" charset="0"/>
              <a:buChar char="•"/>
            </a:pPr>
            <a:r>
              <a:rPr lang="en-US" sz="1400" dirty="0">
                <a:solidFill>
                  <a:schemeClr val="bg1"/>
                </a:solidFill>
              </a:rPr>
              <a:t>Data Preprocess</a:t>
            </a:r>
          </a:p>
          <a:p>
            <a:pPr marL="742950" lvl="1" indent="-285750">
              <a:buFont typeface="Arial" panose="020B0604020202020204" pitchFamily="34" charset="0"/>
              <a:buChar char="•"/>
            </a:pPr>
            <a:r>
              <a:rPr lang="en-US" sz="1200" dirty="0">
                <a:solidFill>
                  <a:schemeClr val="bg1"/>
                </a:solidFill>
              </a:rPr>
              <a:t>Clean</a:t>
            </a:r>
          </a:p>
          <a:p>
            <a:pPr marL="742950" lvl="1" indent="-285750">
              <a:buFont typeface="Arial" panose="020B0604020202020204" pitchFamily="34" charset="0"/>
              <a:buChar char="•"/>
            </a:pPr>
            <a:r>
              <a:rPr lang="en-US" sz="1200" dirty="0">
                <a:solidFill>
                  <a:schemeClr val="bg1"/>
                </a:solidFill>
              </a:rPr>
              <a:t>Operation</a:t>
            </a:r>
          </a:p>
          <a:p>
            <a:pPr marL="742950" lvl="1" indent="-285750">
              <a:buFont typeface="Arial" panose="020B0604020202020204" pitchFamily="34" charset="0"/>
              <a:buChar char="•"/>
            </a:pPr>
            <a:r>
              <a:rPr lang="en-US" sz="1200" dirty="0">
                <a:solidFill>
                  <a:schemeClr val="bg1"/>
                </a:solidFill>
              </a:rPr>
              <a:t>Pattern Recognition</a:t>
            </a:r>
          </a:p>
          <a:p>
            <a:pPr marL="285750" indent="-285750">
              <a:buFont typeface="Arial" panose="020B0604020202020204" pitchFamily="34" charset="0"/>
              <a:buChar char="•"/>
            </a:pPr>
            <a:r>
              <a:rPr lang="en-US" sz="1400" dirty="0">
                <a:solidFill>
                  <a:schemeClr val="bg1"/>
                </a:solidFill>
              </a:rPr>
              <a:t>Select Item and Target</a:t>
            </a:r>
          </a:p>
          <a:p>
            <a:pPr marL="285750" indent="-285750">
              <a:buFont typeface="Arial" panose="020B0604020202020204" pitchFamily="34" charset="0"/>
              <a:buChar char="•"/>
            </a:pPr>
            <a:r>
              <a:rPr lang="en-US" sz="1400" dirty="0">
                <a:solidFill>
                  <a:schemeClr val="bg1"/>
                </a:solidFill>
              </a:rPr>
              <a:t>Preliminary Analysis</a:t>
            </a:r>
          </a:p>
        </p:txBody>
      </p:sp>
      <p:sp>
        <p:nvSpPr>
          <p:cNvPr id="36" name="TextBox 35">
            <a:extLst>
              <a:ext uri="{FF2B5EF4-FFF2-40B4-BE49-F238E27FC236}">
                <a16:creationId xmlns:a16="http://schemas.microsoft.com/office/drawing/2014/main" id="{87F74ED2-FCBA-4EE3-B3E7-59D6EEF622A0}"/>
              </a:ext>
            </a:extLst>
          </p:cNvPr>
          <p:cNvSpPr txBox="1"/>
          <p:nvPr/>
        </p:nvSpPr>
        <p:spPr>
          <a:xfrm>
            <a:off x="9185441" y="1151996"/>
            <a:ext cx="798455" cy="461665"/>
          </a:xfrm>
          <a:prstGeom prst="rect">
            <a:avLst/>
          </a:prstGeom>
          <a:noFill/>
        </p:spPr>
        <p:txBody>
          <a:bodyPr wrap="square" rtlCol="0">
            <a:spAutoFit/>
          </a:bodyPr>
          <a:lstStyle/>
          <a:p>
            <a:r>
              <a:rPr lang="en-US" sz="1200" dirty="0"/>
              <a:t>Home Page</a:t>
            </a:r>
          </a:p>
        </p:txBody>
      </p:sp>
      <p:sp>
        <p:nvSpPr>
          <p:cNvPr id="37" name="TextBox 36">
            <a:extLst>
              <a:ext uri="{FF2B5EF4-FFF2-40B4-BE49-F238E27FC236}">
                <a16:creationId xmlns:a16="http://schemas.microsoft.com/office/drawing/2014/main" id="{80034474-FF71-DC5E-D730-A8A993DDC7EA}"/>
              </a:ext>
            </a:extLst>
          </p:cNvPr>
          <p:cNvSpPr txBox="1"/>
          <p:nvPr/>
        </p:nvSpPr>
        <p:spPr>
          <a:xfrm>
            <a:off x="9934990" y="1216525"/>
            <a:ext cx="1455127" cy="461665"/>
          </a:xfrm>
          <a:prstGeom prst="rect">
            <a:avLst/>
          </a:prstGeom>
          <a:noFill/>
        </p:spPr>
        <p:txBody>
          <a:bodyPr wrap="square" rtlCol="0">
            <a:spAutoFit/>
          </a:bodyPr>
          <a:lstStyle/>
          <a:p>
            <a:r>
              <a:rPr lang="en-US" sz="1200" dirty="0"/>
              <a:t>Dark Mode or </a:t>
            </a:r>
          </a:p>
          <a:p>
            <a:r>
              <a:rPr lang="en-US" sz="1200" dirty="0"/>
              <a:t>Light Mode</a:t>
            </a:r>
          </a:p>
        </p:txBody>
      </p:sp>
      <p:sp>
        <p:nvSpPr>
          <p:cNvPr id="38" name="TextBox 37">
            <a:extLst>
              <a:ext uri="{FF2B5EF4-FFF2-40B4-BE49-F238E27FC236}">
                <a16:creationId xmlns:a16="http://schemas.microsoft.com/office/drawing/2014/main" id="{82238446-033F-0F9A-FDBE-10A2D92094D8}"/>
              </a:ext>
            </a:extLst>
          </p:cNvPr>
          <p:cNvSpPr txBox="1"/>
          <p:nvPr/>
        </p:nvSpPr>
        <p:spPr>
          <a:xfrm>
            <a:off x="10910888" y="1274524"/>
            <a:ext cx="958458" cy="276999"/>
          </a:xfrm>
          <a:prstGeom prst="rect">
            <a:avLst/>
          </a:prstGeom>
          <a:noFill/>
        </p:spPr>
        <p:txBody>
          <a:bodyPr wrap="square" rtlCol="0">
            <a:spAutoFit/>
          </a:bodyPr>
          <a:lstStyle/>
          <a:p>
            <a:r>
              <a:rPr lang="en-US" sz="1200" dirty="0"/>
              <a:t>User Admin</a:t>
            </a:r>
          </a:p>
        </p:txBody>
      </p:sp>
      <p:cxnSp>
        <p:nvCxnSpPr>
          <p:cNvPr id="39" name="Straight Arrow Connector 38">
            <a:extLst>
              <a:ext uri="{FF2B5EF4-FFF2-40B4-BE49-F238E27FC236}">
                <a16:creationId xmlns:a16="http://schemas.microsoft.com/office/drawing/2014/main" id="{6FA06D9A-F233-509B-805D-E695FB64247B}"/>
              </a:ext>
            </a:extLst>
          </p:cNvPr>
          <p:cNvCxnSpPr>
            <a:cxnSpLocks/>
            <a:stCxn id="38" idx="2"/>
          </p:cNvCxnSpPr>
          <p:nvPr/>
        </p:nvCxnSpPr>
        <p:spPr>
          <a:xfrm flipH="1">
            <a:off x="11084352" y="1551523"/>
            <a:ext cx="305765" cy="503015"/>
          </a:xfrm>
          <a:prstGeom prst="straightConnector1">
            <a:avLst/>
          </a:prstGeom>
          <a:ln w="31750">
            <a:solidFill>
              <a:schemeClr val="accent6"/>
            </a:solidFill>
            <a:tailEnd type="triangle"/>
          </a:ln>
        </p:spPr>
        <p:style>
          <a:lnRef idx="1">
            <a:schemeClr val="accent2"/>
          </a:lnRef>
          <a:fillRef idx="0">
            <a:schemeClr val="accent2"/>
          </a:fillRef>
          <a:effectRef idx="0">
            <a:schemeClr val="accent2"/>
          </a:effectRef>
          <a:fontRef idx="minor">
            <a:schemeClr val="tx1"/>
          </a:fontRef>
        </p:style>
      </p:cxnSp>
      <p:cxnSp>
        <p:nvCxnSpPr>
          <p:cNvPr id="41" name="Straight Arrow Connector 40">
            <a:extLst>
              <a:ext uri="{FF2B5EF4-FFF2-40B4-BE49-F238E27FC236}">
                <a16:creationId xmlns:a16="http://schemas.microsoft.com/office/drawing/2014/main" id="{AFDBF991-CA5F-246C-D8C1-2F3DA39C48B5}"/>
              </a:ext>
            </a:extLst>
          </p:cNvPr>
          <p:cNvCxnSpPr>
            <a:cxnSpLocks/>
          </p:cNvCxnSpPr>
          <p:nvPr/>
        </p:nvCxnSpPr>
        <p:spPr>
          <a:xfrm>
            <a:off x="10529295" y="1678190"/>
            <a:ext cx="263696" cy="327389"/>
          </a:xfrm>
          <a:prstGeom prst="straightConnector1">
            <a:avLst/>
          </a:prstGeom>
          <a:ln w="31750">
            <a:solidFill>
              <a:schemeClr val="accent6"/>
            </a:solidFill>
            <a:tailEnd type="triangle"/>
          </a:ln>
        </p:spPr>
        <p:style>
          <a:lnRef idx="1">
            <a:schemeClr val="accent2"/>
          </a:lnRef>
          <a:fillRef idx="0">
            <a:schemeClr val="accent2"/>
          </a:fillRef>
          <a:effectRef idx="0">
            <a:schemeClr val="accent2"/>
          </a:effectRef>
          <a:fontRef idx="minor">
            <a:schemeClr val="tx1"/>
          </a:fontRef>
        </p:style>
      </p:cxnSp>
      <p:sp>
        <p:nvSpPr>
          <p:cNvPr id="43" name="TextBox 42">
            <a:extLst>
              <a:ext uri="{FF2B5EF4-FFF2-40B4-BE49-F238E27FC236}">
                <a16:creationId xmlns:a16="http://schemas.microsoft.com/office/drawing/2014/main" id="{73E7C258-DF32-1163-2CA5-A4A6731FAD5F}"/>
              </a:ext>
            </a:extLst>
          </p:cNvPr>
          <p:cNvSpPr txBox="1"/>
          <p:nvPr/>
        </p:nvSpPr>
        <p:spPr>
          <a:xfrm>
            <a:off x="8356407" y="1119382"/>
            <a:ext cx="713299" cy="461665"/>
          </a:xfrm>
          <a:prstGeom prst="rect">
            <a:avLst/>
          </a:prstGeom>
          <a:noFill/>
        </p:spPr>
        <p:txBody>
          <a:bodyPr wrap="square" rtlCol="0">
            <a:spAutoFit/>
          </a:bodyPr>
          <a:lstStyle/>
          <a:p>
            <a:r>
              <a:rPr lang="en-US" sz="1200" dirty="0"/>
              <a:t>Project</a:t>
            </a:r>
          </a:p>
          <a:p>
            <a:r>
              <a:rPr lang="en-US" sz="1200" dirty="0"/>
              <a:t>Space</a:t>
            </a:r>
          </a:p>
        </p:txBody>
      </p:sp>
      <p:cxnSp>
        <p:nvCxnSpPr>
          <p:cNvPr id="44" name="Straight Arrow Connector 43">
            <a:extLst>
              <a:ext uri="{FF2B5EF4-FFF2-40B4-BE49-F238E27FC236}">
                <a16:creationId xmlns:a16="http://schemas.microsoft.com/office/drawing/2014/main" id="{591E991E-5488-3E72-53F2-01B816A3F233}"/>
              </a:ext>
            </a:extLst>
          </p:cNvPr>
          <p:cNvCxnSpPr>
            <a:cxnSpLocks/>
          </p:cNvCxnSpPr>
          <p:nvPr/>
        </p:nvCxnSpPr>
        <p:spPr>
          <a:xfrm>
            <a:off x="8688278" y="1597759"/>
            <a:ext cx="168978" cy="354866"/>
          </a:xfrm>
          <a:prstGeom prst="straightConnector1">
            <a:avLst/>
          </a:prstGeom>
          <a:ln w="31750">
            <a:solidFill>
              <a:schemeClr val="accent6"/>
            </a:solidFill>
            <a:tailEnd type="triangle"/>
          </a:ln>
        </p:spPr>
        <p:style>
          <a:lnRef idx="1">
            <a:schemeClr val="accent2"/>
          </a:lnRef>
          <a:fillRef idx="0">
            <a:schemeClr val="accent2"/>
          </a:fillRef>
          <a:effectRef idx="0">
            <a:schemeClr val="accent2"/>
          </a:effectRef>
          <a:fontRef idx="minor">
            <a:schemeClr val="tx1"/>
          </a:fontRef>
        </p:style>
      </p:cxnSp>
      <p:cxnSp>
        <p:nvCxnSpPr>
          <p:cNvPr id="46" name="Straight Arrow Connector 45">
            <a:extLst>
              <a:ext uri="{FF2B5EF4-FFF2-40B4-BE49-F238E27FC236}">
                <a16:creationId xmlns:a16="http://schemas.microsoft.com/office/drawing/2014/main" id="{F14DAC73-5EC3-2BB1-2525-54A909665484}"/>
              </a:ext>
            </a:extLst>
          </p:cNvPr>
          <p:cNvCxnSpPr>
            <a:cxnSpLocks/>
          </p:cNvCxnSpPr>
          <p:nvPr/>
        </p:nvCxnSpPr>
        <p:spPr>
          <a:xfrm flipH="1">
            <a:off x="9301163" y="1625236"/>
            <a:ext cx="99805" cy="380343"/>
          </a:xfrm>
          <a:prstGeom prst="straightConnector1">
            <a:avLst/>
          </a:prstGeom>
          <a:ln w="31750">
            <a:solidFill>
              <a:schemeClr val="accent6"/>
            </a:solidFill>
            <a:tailEnd type="triangle"/>
          </a:ln>
        </p:spPr>
        <p:style>
          <a:lnRef idx="1">
            <a:schemeClr val="accent2"/>
          </a:lnRef>
          <a:fillRef idx="0">
            <a:schemeClr val="accent2"/>
          </a:fillRef>
          <a:effectRef idx="0">
            <a:schemeClr val="accent2"/>
          </a:effectRef>
          <a:fontRef idx="minor">
            <a:schemeClr val="tx1"/>
          </a:fontRef>
        </p:style>
      </p:cxnSp>
      <p:pic>
        <p:nvPicPr>
          <p:cNvPr id="2" name="Picture 1">
            <a:extLst>
              <a:ext uri="{FF2B5EF4-FFF2-40B4-BE49-F238E27FC236}">
                <a16:creationId xmlns:a16="http://schemas.microsoft.com/office/drawing/2014/main" id="{4C6089C9-04B2-A303-123D-690D5A784676}"/>
              </a:ext>
            </a:extLst>
          </p:cNvPr>
          <p:cNvPicPr>
            <a:picLocks noChangeAspect="1"/>
          </p:cNvPicPr>
          <p:nvPr/>
        </p:nvPicPr>
        <p:blipFill rotWithShape="1">
          <a:blip r:embed="rId3"/>
          <a:srcRect l="10962" t="13182" r="5665" b="33517"/>
          <a:stretch/>
        </p:blipFill>
        <p:spPr>
          <a:xfrm>
            <a:off x="10744460" y="112235"/>
            <a:ext cx="1399916" cy="382978"/>
          </a:xfrm>
          <a:prstGeom prst="rect">
            <a:avLst/>
          </a:prstGeom>
        </p:spPr>
      </p:pic>
    </p:spTree>
    <p:extLst>
      <p:ext uri="{BB962C8B-B14F-4D97-AF65-F5344CB8AC3E}">
        <p14:creationId xmlns:p14="http://schemas.microsoft.com/office/powerpoint/2010/main" val="1586761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500"/>
                                        <p:tgtEl>
                                          <p:spTgt spid="41"/>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500"/>
                                        <p:tgtEl>
                                          <p:spTgt spid="3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500"/>
                                        <p:tgtEl>
                                          <p:spTgt spid="36"/>
                                        </p:tgtEl>
                                      </p:cBhvr>
                                    </p:animEffect>
                                  </p:childTnLst>
                                </p:cTn>
                              </p:par>
                              <p:par>
                                <p:cTn id="25" presetID="10" presetClass="entr" presetSubtype="0" fill="hold" nodeType="with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500"/>
                                        <p:tgtEl>
                                          <p:spTgt spid="4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fade">
                                      <p:cBhvr>
                                        <p:cTn id="32" dur="500"/>
                                        <p:tgtEl>
                                          <p:spTgt spid="43"/>
                                        </p:tgtEl>
                                      </p:cBhvr>
                                    </p:animEffect>
                                  </p:childTnLst>
                                </p:cTn>
                              </p:par>
                              <p:par>
                                <p:cTn id="33" presetID="10" presetClass="entr" presetSubtype="0" fill="hold" nodeType="with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500"/>
                                        <p:tgtEl>
                                          <p:spTgt spid="4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500"/>
                                        <p:tgtEl>
                                          <p:spTgt spid="6"/>
                                        </p:tgtEl>
                                      </p:cBhvr>
                                    </p:animEffect>
                                  </p:childTnLst>
                                </p:cTn>
                              </p:par>
                              <p:par>
                                <p:cTn id="41" presetID="10" presetClass="entr" presetSubtype="0" fill="hold"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fade">
                                      <p:cBhvr>
                                        <p:cTn id="48" dur="500"/>
                                        <p:tgtEl>
                                          <p:spTgt spid="7"/>
                                        </p:tgtEl>
                                      </p:cBhvr>
                                    </p:animEffect>
                                  </p:childTnLst>
                                </p:cTn>
                              </p:par>
                              <p:par>
                                <p:cTn id="49" presetID="10" presetClass="entr" presetSubtype="0" fill="hold" nodeType="with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500"/>
                                        <p:tgtEl>
                                          <p:spTgt spid="13"/>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8"/>
                                        </p:tgtEl>
                                        <p:attrNameLst>
                                          <p:attrName>style.visibility</p:attrName>
                                        </p:attrNameLst>
                                      </p:cBhvr>
                                      <p:to>
                                        <p:strVal val="visible"/>
                                      </p:to>
                                    </p:set>
                                    <p:animEffect transition="in" filter="fade">
                                      <p:cBhvr>
                                        <p:cTn id="56" dur="500"/>
                                        <p:tgtEl>
                                          <p:spTgt spid="8"/>
                                        </p:tgtEl>
                                      </p:cBhvr>
                                    </p:animEffect>
                                  </p:childTnLst>
                                </p:cTn>
                              </p:par>
                              <p:par>
                                <p:cTn id="57" presetID="10" presetClass="entr" presetSubtype="0" fill="hold"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500"/>
                                        <p:tgtEl>
                                          <p:spTgt spid="15"/>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9"/>
                                        </p:tgtEl>
                                        <p:attrNameLst>
                                          <p:attrName>style.visibility</p:attrName>
                                        </p:attrNameLst>
                                      </p:cBhvr>
                                      <p:to>
                                        <p:strVal val="visible"/>
                                      </p:to>
                                    </p:set>
                                    <p:animEffect transition="in" filter="fade">
                                      <p:cBhvr>
                                        <p:cTn id="64" dur="500"/>
                                        <p:tgtEl>
                                          <p:spTgt spid="9"/>
                                        </p:tgtEl>
                                      </p:cBhvr>
                                    </p:animEffect>
                                  </p:childTnLst>
                                </p:cTn>
                              </p:par>
                              <p:par>
                                <p:cTn id="65" presetID="10" presetClass="entr" presetSubtype="0" fill="hold"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childTnLst>
                          </p:cTn>
                        </p:par>
                        <p:par>
                          <p:cTn id="73" fill="hold">
                            <p:stCondLst>
                              <p:cond delay="500"/>
                            </p:stCondLst>
                            <p:childTnLst>
                              <p:par>
                                <p:cTn id="74" presetID="10" presetClass="entr" presetSubtype="0" fill="hold" grpId="0" nodeType="afterEffect">
                                  <p:stCondLst>
                                    <p:cond delay="0"/>
                                  </p:stCondLst>
                                  <p:childTnLst>
                                    <p:set>
                                      <p:cBhvr>
                                        <p:cTn id="75" dur="1" fill="hold">
                                          <p:stCondLst>
                                            <p:cond delay="0"/>
                                          </p:stCondLst>
                                        </p:cTn>
                                        <p:tgtEl>
                                          <p:spTgt spid="21"/>
                                        </p:tgtEl>
                                        <p:attrNameLst>
                                          <p:attrName>style.visibility</p:attrName>
                                        </p:attrNameLst>
                                      </p:cBhvr>
                                      <p:to>
                                        <p:strVal val="visible"/>
                                      </p:to>
                                    </p:set>
                                    <p:animEffect transition="in" filter="fade">
                                      <p:cBhvr>
                                        <p:cTn id="76" dur="500"/>
                                        <p:tgtEl>
                                          <p:spTgt spid="21"/>
                                        </p:tgtEl>
                                      </p:cBhvr>
                                    </p:animEffect>
                                  </p:childTnLst>
                                </p:cTn>
                              </p:par>
                            </p:childTnLst>
                          </p:cTn>
                        </p:par>
                        <p:par>
                          <p:cTn id="77" fill="hold">
                            <p:stCondLst>
                              <p:cond delay="1000"/>
                            </p:stCondLst>
                            <p:childTnLst>
                              <p:par>
                                <p:cTn id="78" presetID="10" presetClass="entr" presetSubtype="0" fill="hold" grpId="0" nodeType="afterEffect">
                                  <p:stCondLst>
                                    <p:cond delay="0"/>
                                  </p:stCondLst>
                                  <p:childTnLst>
                                    <p:set>
                                      <p:cBhvr>
                                        <p:cTn id="79" dur="1" fill="hold">
                                          <p:stCondLst>
                                            <p:cond delay="0"/>
                                          </p:stCondLst>
                                        </p:cTn>
                                        <p:tgtEl>
                                          <p:spTgt spid="34"/>
                                        </p:tgtEl>
                                        <p:attrNameLst>
                                          <p:attrName>style.visibility</p:attrName>
                                        </p:attrNameLst>
                                      </p:cBhvr>
                                      <p:to>
                                        <p:strVal val="visible"/>
                                      </p:to>
                                    </p:set>
                                    <p:animEffect transition="in" filter="fade">
                                      <p:cBhvr>
                                        <p:cTn id="80" dur="500"/>
                                        <p:tgtEl>
                                          <p:spTgt spid="34"/>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22"/>
                                        </p:tgtEl>
                                        <p:attrNameLst>
                                          <p:attrName>style.visibility</p:attrName>
                                        </p:attrNameLst>
                                      </p:cBhvr>
                                      <p:to>
                                        <p:strVal val="visible"/>
                                      </p:to>
                                    </p:set>
                                    <p:animEffect transition="in" filter="fade">
                                      <p:cBhvr>
                                        <p:cTn id="85" dur="500"/>
                                        <p:tgtEl>
                                          <p:spTgt spid="22"/>
                                        </p:tgtEl>
                                      </p:cBhvr>
                                    </p:animEffect>
                                  </p:childTnLst>
                                </p:cTn>
                              </p:par>
                            </p:childTnLst>
                          </p:cTn>
                        </p:par>
                        <p:par>
                          <p:cTn id="86" fill="hold">
                            <p:stCondLst>
                              <p:cond delay="500"/>
                            </p:stCondLst>
                            <p:childTnLst>
                              <p:par>
                                <p:cTn id="87" presetID="10" presetClass="entr" presetSubtype="0" fill="hold" grpId="0" nodeType="afterEffect">
                                  <p:stCondLst>
                                    <p:cond delay="0"/>
                                  </p:stCondLst>
                                  <p:childTnLst>
                                    <p:set>
                                      <p:cBhvr>
                                        <p:cTn id="88" dur="1" fill="hold">
                                          <p:stCondLst>
                                            <p:cond delay="0"/>
                                          </p:stCondLst>
                                        </p:cTn>
                                        <p:tgtEl>
                                          <p:spTgt spid="23"/>
                                        </p:tgtEl>
                                        <p:attrNameLst>
                                          <p:attrName>style.visibility</p:attrName>
                                        </p:attrNameLst>
                                      </p:cBhvr>
                                      <p:to>
                                        <p:strVal val="visible"/>
                                      </p:to>
                                    </p:set>
                                    <p:animEffect transition="in" filter="fade">
                                      <p:cBhvr>
                                        <p:cTn id="89" dur="500"/>
                                        <p:tgtEl>
                                          <p:spTgt spid="23"/>
                                        </p:tgtEl>
                                      </p:cBhvr>
                                    </p:animEffect>
                                  </p:childTnLst>
                                </p:cTn>
                              </p:par>
                            </p:childTnLst>
                          </p:cTn>
                        </p:par>
                        <p:par>
                          <p:cTn id="90" fill="hold">
                            <p:stCondLst>
                              <p:cond delay="1000"/>
                            </p:stCondLst>
                            <p:childTnLst>
                              <p:par>
                                <p:cTn id="91" presetID="10" presetClass="entr" presetSubtype="0" fill="hold" grpId="0" nodeType="afterEffect">
                                  <p:stCondLst>
                                    <p:cond delay="0"/>
                                  </p:stCondLst>
                                  <p:childTnLst>
                                    <p:set>
                                      <p:cBhvr>
                                        <p:cTn id="92" dur="1" fill="hold">
                                          <p:stCondLst>
                                            <p:cond delay="0"/>
                                          </p:stCondLst>
                                        </p:cTn>
                                        <p:tgtEl>
                                          <p:spTgt spid="24"/>
                                        </p:tgtEl>
                                        <p:attrNameLst>
                                          <p:attrName>style.visibility</p:attrName>
                                        </p:attrNameLst>
                                      </p:cBhvr>
                                      <p:to>
                                        <p:strVal val="visible"/>
                                      </p:to>
                                    </p:set>
                                    <p:animEffect transition="in" filter="fade">
                                      <p:cBhvr>
                                        <p:cTn id="93" dur="500"/>
                                        <p:tgtEl>
                                          <p:spTgt spid="24"/>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grpId="0" nodeType="clickEffect">
                                  <p:stCondLst>
                                    <p:cond delay="0"/>
                                  </p:stCondLst>
                                  <p:childTnLst>
                                    <p:set>
                                      <p:cBhvr>
                                        <p:cTn id="97" dur="1" fill="hold">
                                          <p:stCondLst>
                                            <p:cond delay="0"/>
                                          </p:stCondLst>
                                        </p:cTn>
                                        <p:tgtEl>
                                          <p:spTgt spid="25"/>
                                        </p:tgtEl>
                                        <p:attrNameLst>
                                          <p:attrName>style.visibility</p:attrName>
                                        </p:attrNameLst>
                                      </p:cBhvr>
                                      <p:to>
                                        <p:strVal val="visible"/>
                                      </p:to>
                                    </p:set>
                                    <p:animEffect transition="in" filter="fade">
                                      <p:cBhvr>
                                        <p:cTn id="98" dur="500"/>
                                        <p:tgtEl>
                                          <p:spTgt spid="25"/>
                                        </p:tgtEl>
                                      </p:cBhvr>
                                    </p:animEffect>
                                  </p:childTnLst>
                                </p:cTn>
                              </p:par>
                            </p:childTnLst>
                          </p:cTn>
                        </p:par>
                        <p:par>
                          <p:cTn id="99" fill="hold">
                            <p:stCondLst>
                              <p:cond delay="500"/>
                            </p:stCondLst>
                            <p:childTnLst>
                              <p:par>
                                <p:cTn id="100" presetID="10" presetClass="entr" presetSubtype="0" fill="hold" grpId="0" nodeType="afterEffect">
                                  <p:stCondLst>
                                    <p:cond delay="0"/>
                                  </p:stCondLst>
                                  <p:childTnLst>
                                    <p:set>
                                      <p:cBhvr>
                                        <p:cTn id="101" dur="1" fill="hold">
                                          <p:stCondLst>
                                            <p:cond delay="0"/>
                                          </p:stCondLst>
                                        </p:cTn>
                                        <p:tgtEl>
                                          <p:spTgt spid="26"/>
                                        </p:tgtEl>
                                        <p:attrNameLst>
                                          <p:attrName>style.visibility</p:attrName>
                                        </p:attrNameLst>
                                      </p:cBhvr>
                                      <p:to>
                                        <p:strVal val="visible"/>
                                      </p:to>
                                    </p:set>
                                    <p:animEffect transition="in" filter="fade">
                                      <p:cBhvr>
                                        <p:cTn id="102" dur="500"/>
                                        <p:tgtEl>
                                          <p:spTgt spid="26"/>
                                        </p:tgtEl>
                                      </p:cBhvr>
                                    </p:animEffect>
                                  </p:childTnLst>
                                </p:cTn>
                              </p:par>
                            </p:childTnLst>
                          </p:cTn>
                        </p:par>
                        <p:par>
                          <p:cTn id="103" fill="hold">
                            <p:stCondLst>
                              <p:cond delay="1000"/>
                            </p:stCondLst>
                            <p:childTnLst>
                              <p:par>
                                <p:cTn id="104" presetID="10" presetClass="entr" presetSubtype="0" fill="hold" grpId="0" nodeType="afterEffect">
                                  <p:stCondLst>
                                    <p:cond delay="0"/>
                                  </p:stCondLst>
                                  <p:childTnLst>
                                    <p:set>
                                      <p:cBhvr>
                                        <p:cTn id="105" dur="1" fill="hold">
                                          <p:stCondLst>
                                            <p:cond delay="0"/>
                                          </p:stCondLst>
                                        </p:cTn>
                                        <p:tgtEl>
                                          <p:spTgt spid="27"/>
                                        </p:tgtEl>
                                        <p:attrNameLst>
                                          <p:attrName>style.visibility</p:attrName>
                                        </p:attrNameLst>
                                      </p:cBhvr>
                                      <p:to>
                                        <p:strVal val="visible"/>
                                      </p:to>
                                    </p:set>
                                    <p:animEffect transition="in" filter="fade">
                                      <p:cBhvr>
                                        <p:cTn id="106" dur="500"/>
                                        <p:tgtEl>
                                          <p:spTgt spid="27"/>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28"/>
                                        </p:tgtEl>
                                        <p:attrNameLst>
                                          <p:attrName>style.visibility</p:attrName>
                                        </p:attrNameLst>
                                      </p:cBhvr>
                                      <p:to>
                                        <p:strVal val="visible"/>
                                      </p:to>
                                    </p:set>
                                    <p:animEffect transition="in" filter="fade">
                                      <p:cBhvr>
                                        <p:cTn id="111" dur="500"/>
                                        <p:tgtEl>
                                          <p:spTgt spid="28"/>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9"/>
                                        </p:tgtEl>
                                        <p:attrNameLst>
                                          <p:attrName>style.visibility</p:attrName>
                                        </p:attrNameLst>
                                      </p:cBhvr>
                                      <p:to>
                                        <p:strVal val="visible"/>
                                      </p:to>
                                    </p:set>
                                    <p:animEffect transition="in" filter="fade">
                                      <p:cBhvr>
                                        <p:cTn id="114" dur="500"/>
                                        <p:tgtEl>
                                          <p:spTgt spid="29"/>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30"/>
                                        </p:tgtEl>
                                        <p:attrNameLst>
                                          <p:attrName>style.visibility</p:attrName>
                                        </p:attrNameLst>
                                      </p:cBhvr>
                                      <p:to>
                                        <p:strVal val="visible"/>
                                      </p:to>
                                    </p:set>
                                    <p:animEffect transition="in" filter="fade">
                                      <p:cBhvr>
                                        <p:cTn id="117" dur="500"/>
                                        <p:tgtEl>
                                          <p:spTgt spid="30"/>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31"/>
                                        </p:tgtEl>
                                        <p:attrNameLst>
                                          <p:attrName>style.visibility</p:attrName>
                                        </p:attrNameLst>
                                      </p:cBhvr>
                                      <p:to>
                                        <p:strVal val="visible"/>
                                      </p:to>
                                    </p:set>
                                    <p:animEffect transition="in" filter="fade">
                                      <p:cBhvr>
                                        <p:cTn id="122" dur="500"/>
                                        <p:tgtEl>
                                          <p:spTgt spid="31"/>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32"/>
                                        </p:tgtEl>
                                        <p:attrNameLst>
                                          <p:attrName>style.visibility</p:attrName>
                                        </p:attrNameLst>
                                      </p:cBhvr>
                                      <p:to>
                                        <p:strVal val="visible"/>
                                      </p:to>
                                    </p:set>
                                    <p:animEffect transition="in" filter="fade">
                                      <p:cBhvr>
                                        <p:cTn id="125" dur="500"/>
                                        <p:tgtEl>
                                          <p:spTgt spid="32"/>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33"/>
                                        </p:tgtEl>
                                        <p:attrNameLst>
                                          <p:attrName>style.visibility</p:attrName>
                                        </p:attrNameLst>
                                      </p:cBhvr>
                                      <p:to>
                                        <p:strVal val="visible"/>
                                      </p:to>
                                    </p:set>
                                    <p:animEffect transition="in" filter="fade">
                                      <p:cBhvr>
                                        <p:cTn id="12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20" grpId="0" animBg="1"/>
      <p:bldP spid="21" grpId="0"/>
      <p:bldP spid="22" grpId="0" animBg="1"/>
      <p:bldP spid="23" grpId="0"/>
      <p:bldP spid="24" grpId="0"/>
      <p:bldP spid="25" grpId="0" animBg="1"/>
      <p:bldP spid="26" grpId="0"/>
      <p:bldP spid="27" grpId="0"/>
      <p:bldP spid="28" grpId="0" animBg="1"/>
      <p:bldP spid="29" grpId="0"/>
      <p:bldP spid="30" grpId="0"/>
      <p:bldP spid="31" grpId="0" animBg="1"/>
      <p:bldP spid="32" grpId="0"/>
      <p:bldP spid="33" grpId="0"/>
      <p:bldP spid="34" grpId="0"/>
      <p:bldP spid="36" grpId="0"/>
      <p:bldP spid="37" grpId="0"/>
      <p:bldP spid="38" grpId="0"/>
      <p:bldP spid="4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0468F-9AE1-9CD3-800F-E84AFA5069EF}"/>
              </a:ext>
            </a:extLst>
          </p:cNvPr>
          <p:cNvSpPr>
            <a:spLocks noGrp="1"/>
          </p:cNvSpPr>
          <p:nvPr>
            <p:ph type="title"/>
          </p:nvPr>
        </p:nvSpPr>
        <p:spPr>
          <a:xfrm>
            <a:off x="778120" y="35413"/>
            <a:ext cx="10515600" cy="896571"/>
          </a:xfrm>
        </p:spPr>
        <p:txBody>
          <a:bodyPr/>
          <a:lstStyle/>
          <a:p>
            <a:r>
              <a:rPr lang="en-US" dirty="0"/>
              <a:t>Does and Don’ts:</a:t>
            </a:r>
          </a:p>
        </p:txBody>
      </p:sp>
      <p:sp>
        <p:nvSpPr>
          <p:cNvPr id="3" name="TextBox 2">
            <a:extLst>
              <a:ext uri="{FF2B5EF4-FFF2-40B4-BE49-F238E27FC236}">
                <a16:creationId xmlns:a16="http://schemas.microsoft.com/office/drawing/2014/main" id="{6D66AAEB-9DDF-87CF-8545-D53113CB3F00}"/>
              </a:ext>
            </a:extLst>
          </p:cNvPr>
          <p:cNvSpPr txBox="1"/>
          <p:nvPr/>
        </p:nvSpPr>
        <p:spPr>
          <a:xfrm>
            <a:off x="826478" y="905607"/>
            <a:ext cx="5016012" cy="5139869"/>
          </a:xfrm>
          <a:prstGeom prst="rect">
            <a:avLst/>
          </a:prstGeom>
          <a:noFill/>
        </p:spPr>
        <p:txBody>
          <a:bodyPr wrap="square" rtlCol="0">
            <a:spAutoFit/>
          </a:bodyPr>
          <a:lstStyle/>
          <a:p>
            <a:r>
              <a:rPr lang="en-US" b="1" dirty="0">
                <a:solidFill>
                  <a:srgbClr val="C00000"/>
                </a:solidFill>
              </a:rPr>
              <a:t>Data Structure Related</a:t>
            </a:r>
          </a:p>
          <a:p>
            <a:r>
              <a:rPr lang="en-US" dirty="0">
                <a:solidFill>
                  <a:schemeClr val="accent5">
                    <a:lumMod val="75000"/>
                  </a:schemeClr>
                </a:solidFill>
              </a:rPr>
              <a:t>Most of the bad data related issue is taken care off automatically, however avoid following or use excel to modify your data set, if Data set contains following</a:t>
            </a:r>
          </a:p>
          <a:p>
            <a:pPr marL="285750" indent="-285750">
              <a:buFont typeface="Arial" panose="020B0604020202020204" pitchFamily="34" charset="0"/>
              <a:buChar char="•"/>
            </a:pPr>
            <a:r>
              <a:rPr lang="en-US" sz="1400" dirty="0"/>
              <a:t>Avoid fully unstructured data</a:t>
            </a:r>
          </a:p>
          <a:p>
            <a:pPr marL="285750" indent="-285750">
              <a:buFont typeface="Arial" panose="020B0604020202020204" pitchFamily="34" charset="0"/>
              <a:buChar char="•"/>
            </a:pPr>
            <a:r>
              <a:rPr lang="en-US" sz="1400" dirty="0"/>
              <a:t>Data set that contains categorical or string column with unique values that may fall into training data set but</a:t>
            </a:r>
          </a:p>
          <a:p>
            <a:pPr marL="285750" indent="-285750">
              <a:buFont typeface="Arial" panose="020B0604020202020204" pitchFamily="34" charset="0"/>
              <a:buChar char="•"/>
            </a:pPr>
            <a:r>
              <a:rPr lang="en-US" sz="1400" dirty="0"/>
              <a:t>Data set that contains date column with mixed date type format. Please use excel to fix date issues.</a:t>
            </a:r>
          </a:p>
          <a:p>
            <a:pPr marL="285750" indent="-285750">
              <a:buFont typeface="Arial" panose="020B0604020202020204" pitchFamily="34" charset="0"/>
              <a:buChar char="•"/>
            </a:pPr>
            <a:r>
              <a:rPr lang="en-US" sz="1400" dirty="0"/>
              <a:t>Data set that contains letters other than English, symbols. Replace with English letter in Excel</a:t>
            </a:r>
          </a:p>
          <a:p>
            <a:pPr marL="285750" indent="-285750">
              <a:buFont typeface="Arial" panose="020B0604020202020204" pitchFamily="34" charset="0"/>
              <a:buChar char="•"/>
            </a:pPr>
            <a:r>
              <a:rPr lang="en-US" sz="1400" dirty="0"/>
              <a:t>Data set that contains exponential form of number i.e. 1E2, convert into numeric decimal to 100</a:t>
            </a:r>
          </a:p>
          <a:p>
            <a:pPr marL="285750" indent="-285750">
              <a:buFont typeface="Arial" panose="020B0604020202020204" pitchFamily="34" charset="0"/>
              <a:buChar char="•"/>
            </a:pPr>
            <a:r>
              <a:rPr lang="en-US" sz="1400" dirty="0"/>
              <a:t>Data set that contains Columns with ALL blank, missing or null values. Remove the column or uncheck this variable during data import</a:t>
            </a:r>
          </a:p>
          <a:p>
            <a:pPr marL="285750" indent="-285750">
              <a:buFont typeface="Arial" panose="020B0604020202020204" pitchFamily="34" charset="0"/>
              <a:buChar char="•"/>
            </a:pPr>
            <a:r>
              <a:rPr lang="en-US" sz="1400" dirty="0"/>
              <a:t>Data set that contains Columns contains mix of strings and number, removes string numbers and keep blank using Excel</a:t>
            </a:r>
          </a:p>
          <a:p>
            <a:pPr marL="285750" indent="-285750">
              <a:buFont typeface="Arial" panose="020B0604020202020204" pitchFamily="34" charset="0"/>
              <a:buChar char="•"/>
            </a:pPr>
            <a:r>
              <a:rPr lang="en-US" sz="1400" dirty="0"/>
              <a:t>Do not Upload data less than 10 rows and 2 columns. You need at least a variable and a target to perform an AIML solution</a:t>
            </a:r>
          </a:p>
          <a:p>
            <a:pPr marL="285750" indent="-285750">
              <a:buFont typeface="Arial" panose="020B0604020202020204" pitchFamily="34" charset="0"/>
              <a:buChar char="•"/>
            </a:pPr>
            <a:endParaRPr lang="en-US" sz="1400" dirty="0"/>
          </a:p>
        </p:txBody>
      </p:sp>
      <p:pic>
        <p:nvPicPr>
          <p:cNvPr id="5" name="Picture 4">
            <a:extLst>
              <a:ext uri="{FF2B5EF4-FFF2-40B4-BE49-F238E27FC236}">
                <a16:creationId xmlns:a16="http://schemas.microsoft.com/office/drawing/2014/main" id="{F0E5B8E1-B071-4F9D-AB55-FA05524D9707}"/>
              </a:ext>
            </a:extLst>
          </p:cNvPr>
          <p:cNvPicPr>
            <a:picLocks noChangeAspect="1"/>
          </p:cNvPicPr>
          <p:nvPr/>
        </p:nvPicPr>
        <p:blipFill>
          <a:blip r:embed="rId2"/>
          <a:stretch>
            <a:fillRect/>
          </a:stretch>
        </p:blipFill>
        <p:spPr>
          <a:xfrm>
            <a:off x="5952394" y="3168454"/>
            <a:ext cx="6176010" cy="1470660"/>
          </a:xfrm>
          <a:prstGeom prst="rect">
            <a:avLst/>
          </a:prstGeom>
        </p:spPr>
      </p:pic>
      <p:sp>
        <p:nvSpPr>
          <p:cNvPr id="6" name="TextBox 5">
            <a:extLst>
              <a:ext uri="{FF2B5EF4-FFF2-40B4-BE49-F238E27FC236}">
                <a16:creationId xmlns:a16="http://schemas.microsoft.com/office/drawing/2014/main" id="{BCBB0E24-CAD6-CAD3-2394-4667591FE970}"/>
              </a:ext>
            </a:extLst>
          </p:cNvPr>
          <p:cNvSpPr txBox="1"/>
          <p:nvPr/>
        </p:nvSpPr>
        <p:spPr>
          <a:xfrm>
            <a:off x="6231257" y="1934308"/>
            <a:ext cx="5495192" cy="923330"/>
          </a:xfrm>
          <a:prstGeom prst="rect">
            <a:avLst/>
          </a:prstGeom>
          <a:noFill/>
        </p:spPr>
        <p:txBody>
          <a:bodyPr wrap="square" rtlCol="0">
            <a:spAutoFit/>
          </a:bodyPr>
          <a:lstStyle/>
          <a:p>
            <a:r>
              <a:rPr lang="en-US" i="1" dirty="0"/>
              <a:t>The Training module of idareAI limits its capability within structured data set. Unstructured data conversion is available in the Enterprise modules</a:t>
            </a:r>
          </a:p>
        </p:txBody>
      </p:sp>
      <p:sp>
        <p:nvSpPr>
          <p:cNvPr id="7" name="TextBox 6">
            <a:extLst>
              <a:ext uri="{FF2B5EF4-FFF2-40B4-BE49-F238E27FC236}">
                <a16:creationId xmlns:a16="http://schemas.microsoft.com/office/drawing/2014/main" id="{1A0F4C10-4475-AC58-647E-E9D939ACCE69}"/>
              </a:ext>
            </a:extLst>
          </p:cNvPr>
          <p:cNvSpPr txBox="1"/>
          <p:nvPr/>
        </p:nvSpPr>
        <p:spPr>
          <a:xfrm>
            <a:off x="7249258" y="4901712"/>
            <a:ext cx="3402623" cy="369332"/>
          </a:xfrm>
          <a:prstGeom prst="rect">
            <a:avLst/>
          </a:prstGeom>
          <a:noFill/>
        </p:spPr>
        <p:txBody>
          <a:bodyPr wrap="square" rtlCol="0">
            <a:spAutoFit/>
          </a:bodyPr>
          <a:lstStyle/>
          <a:p>
            <a:r>
              <a:rPr lang="en-US" dirty="0"/>
              <a:t>Example of Unstructured Data</a:t>
            </a:r>
          </a:p>
        </p:txBody>
      </p:sp>
      <p:pic>
        <p:nvPicPr>
          <p:cNvPr id="4" name="Picture 3">
            <a:extLst>
              <a:ext uri="{FF2B5EF4-FFF2-40B4-BE49-F238E27FC236}">
                <a16:creationId xmlns:a16="http://schemas.microsoft.com/office/drawing/2014/main" id="{26343A7C-6163-AD36-6899-D28155A1CF9B}"/>
              </a:ext>
            </a:extLst>
          </p:cNvPr>
          <p:cNvPicPr>
            <a:picLocks noChangeAspect="1"/>
          </p:cNvPicPr>
          <p:nvPr/>
        </p:nvPicPr>
        <p:blipFill rotWithShape="1">
          <a:blip r:embed="rId3"/>
          <a:srcRect l="10962" t="13182" r="5665" b="33517"/>
          <a:stretch/>
        </p:blipFill>
        <p:spPr>
          <a:xfrm>
            <a:off x="10744460" y="112235"/>
            <a:ext cx="1399916" cy="382978"/>
          </a:xfrm>
          <a:prstGeom prst="rect">
            <a:avLst/>
          </a:prstGeom>
        </p:spPr>
      </p:pic>
    </p:spTree>
    <p:extLst>
      <p:ext uri="{BB962C8B-B14F-4D97-AF65-F5344CB8AC3E}">
        <p14:creationId xmlns:p14="http://schemas.microsoft.com/office/powerpoint/2010/main" val="3471409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0E5F5C-5699-71DB-4D0B-7A4C1550C470}"/>
              </a:ext>
            </a:extLst>
          </p:cNvPr>
          <p:cNvSpPr txBox="1"/>
          <p:nvPr/>
        </p:nvSpPr>
        <p:spPr>
          <a:xfrm>
            <a:off x="773724" y="1270487"/>
            <a:ext cx="10361001" cy="1354217"/>
          </a:xfrm>
          <a:prstGeom prst="rect">
            <a:avLst/>
          </a:prstGeom>
          <a:noFill/>
        </p:spPr>
        <p:txBody>
          <a:bodyPr wrap="square" rtlCol="0">
            <a:spAutoFit/>
          </a:bodyPr>
          <a:lstStyle/>
          <a:p>
            <a:r>
              <a:rPr lang="en-US" sz="2800" b="1" dirty="0">
                <a:solidFill>
                  <a:srgbClr val="C00000"/>
                </a:solidFill>
              </a:rPr>
              <a:t>Variable modification and Equation Creation</a:t>
            </a:r>
          </a:p>
          <a:p>
            <a:r>
              <a:rPr lang="en-US" dirty="0">
                <a:solidFill>
                  <a:schemeClr val="accent5">
                    <a:lumMod val="75000"/>
                  </a:schemeClr>
                </a:solidFill>
              </a:rPr>
              <a:t>Please remember this application write codes at the backend, therefore general error that may happen during manual coding or following incorrect sequence may show error running the analysis. Following error may happen if operation process includes</a:t>
            </a:r>
          </a:p>
        </p:txBody>
      </p:sp>
      <p:sp>
        <p:nvSpPr>
          <p:cNvPr id="4" name="TextBox 3">
            <a:extLst>
              <a:ext uri="{FF2B5EF4-FFF2-40B4-BE49-F238E27FC236}">
                <a16:creationId xmlns:a16="http://schemas.microsoft.com/office/drawing/2014/main" id="{01301139-E24B-0211-AF99-F1834E35DDB8}"/>
              </a:ext>
            </a:extLst>
          </p:cNvPr>
          <p:cNvSpPr txBox="1"/>
          <p:nvPr/>
        </p:nvSpPr>
        <p:spPr>
          <a:xfrm>
            <a:off x="6238508" y="3059668"/>
            <a:ext cx="5016012" cy="3139321"/>
          </a:xfrm>
          <a:prstGeom prst="rect">
            <a:avLst/>
          </a:prstGeom>
          <a:noFill/>
        </p:spPr>
        <p:txBody>
          <a:bodyPr wrap="square" rtlCol="0">
            <a:spAutoFit/>
          </a:bodyPr>
          <a:lstStyle/>
          <a:p>
            <a:pPr marL="285750" indent="-285750">
              <a:buFont typeface="Arial" panose="020B0604020202020204" pitchFamily="34" charset="0"/>
              <a:buChar char="•"/>
            </a:pPr>
            <a:r>
              <a:rPr lang="en-US" dirty="0"/>
              <a:t>Avoid selecting a modified variable or a created variable as your target because naturally raw data set for future prediction will not contain the source variable of the target.</a:t>
            </a:r>
          </a:p>
          <a:p>
            <a:pPr marL="285750" indent="-285750">
              <a:buFont typeface="Arial" panose="020B0604020202020204" pitchFamily="34" charset="0"/>
              <a:buChar char="•"/>
            </a:pPr>
            <a:r>
              <a:rPr lang="en-US" dirty="0"/>
              <a:t>For regression analysis do not choose categorical or string column for target.</a:t>
            </a:r>
          </a:p>
          <a:p>
            <a:pPr marL="285750" indent="-285750">
              <a:buFont typeface="Arial" panose="020B0604020202020204" pitchFamily="34" charset="0"/>
              <a:buChar char="•"/>
            </a:pPr>
            <a:r>
              <a:rPr lang="en-US" dirty="0"/>
              <a:t>For selecting Item avoid choosing a numerical column unless the column is an identification column for entities, people, IDs </a:t>
            </a:r>
            <a:r>
              <a:rPr lang="en-US" dirty="0" err="1"/>
              <a:t>etc</a:t>
            </a:r>
            <a:endParaRPr lang="en-US" dirty="0"/>
          </a:p>
          <a:p>
            <a:pPr marL="285750" indent="-285750">
              <a:buFont typeface="Arial" panose="020B0604020202020204" pitchFamily="34" charset="0"/>
              <a:buChar char="•"/>
            </a:pPr>
            <a:r>
              <a:rPr lang="en-US" dirty="0"/>
              <a:t>Avoid Categorical variables/columns with all unique values as your feature variable</a:t>
            </a:r>
          </a:p>
        </p:txBody>
      </p:sp>
      <p:sp>
        <p:nvSpPr>
          <p:cNvPr id="5" name="Title 1">
            <a:extLst>
              <a:ext uri="{FF2B5EF4-FFF2-40B4-BE49-F238E27FC236}">
                <a16:creationId xmlns:a16="http://schemas.microsoft.com/office/drawing/2014/main" id="{82343F4E-DB40-2BB5-F547-696577B91588}"/>
              </a:ext>
            </a:extLst>
          </p:cNvPr>
          <p:cNvSpPr txBox="1">
            <a:spLocks/>
          </p:cNvSpPr>
          <p:nvPr/>
        </p:nvSpPr>
        <p:spPr>
          <a:xfrm>
            <a:off x="773724" y="373916"/>
            <a:ext cx="10515600" cy="8965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Does and Don’ts:</a:t>
            </a:r>
          </a:p>
        </p:txBody>
      </p:sp>
      <p:pic>
        <p:nvPicPr>
          <p:cNvPr id="2" name="Picture 1">
            <a:extLst>
              <a:ext uri="{FF2B5EF4-FFF2-40B4-BE49-F238E27FC236}">
                <a16:creationId xmlns:a16="http://schemas.microsoft.com/office/drawing/2014/main" id="{DAD081F0-40FF-6AA4-CAE5-3BFA11992AFF}"/>
              </a:ext>
            </a:extLst>
          </p:cNvPr>
          <p:cNvPicPr>
            <a:picLocks noChangeAspect="1"/>
          </p:cNvPicPr>
          <p:nvPr/>
        </p:nvPicPr>
        <p:blipFill rotWithShape="1">
          <a:blip r:embed="rId2"/>
          <a:srcRect l="10962" t="13182" r="5665" b="33517"/>
          <a:stretch/>
        </p:blipFill>
        <p:spPr>
          <a:xfrm>
            <a:off x="10744460" y="112235"/>
            <a:ext cx="1399916" cy="382978"/>
          </a:xfrm>
          <a:prstGeom prst="rect">
            <a:avLst/>
          </a:prstGeom>
        </p:spPr>
      </p:pic>
      <p:sp>
        <p:nvSpPr>
          <p:cNvPr id="7" name="TextBox 6">
            <a:extLst>
              <a:ext uri="{FF2B5EF4-FFF2-40B4-BE49-F238E27FC236}">
                <a16:creationId xmlns:a16="http://schemas.microsoft.com/office/drawing/2014/main" id="{CD433D66-921C-7A10-DC1E-712E17156BC9}"/>
              </a:ext>
            </a:extLst>
          </p:cNvPr>
          <p:cNvSpPr txBox="1"/>
          <p:nvPr/>
        </p:nvSpPr>
        <p:spPr>
          <a:xfrm>
            <a:off x="773724" y="3032968"/>
            <a:ext cx="4703152" cy="3139321"/>
          </a:xfrm>
          <a:prstGeom prst="rect">
            <a:avLst/>
          </a:prstGeom>
          <a:noFill/>
        </p:spPr>
        <p:txBody>
          <a:bodyPr wrap="square">
            <a:spAutoFit/>
          </a:bodyPr>
          <a:lstStyle/>
          <a:p>
            <a:pPr marL="285750" indent="-285750">
              <a:buFont typeface="Arial" panose="020B0604020202020204" pitchFamily="34" charset="0"/>
              <a:buChar char="•"/>
            </a:pPr>
            <a:r>
              <a:rPr lang="en-US" dirty="0"/>
              <a:t>Moving back and forth between build model and data page. If error occurs for such heavy cases,  </a:t>
            </a:r>
          </a:p>
          <a:p>
            <a:pPr marL="742950" lvl="1" indent="-285750">
              <a:buFont typeface="Arial" panose="020B0604020202020204" pitchFamily="34" charset="0"/>
              <a:buChar char="•"/>
            </a:pPr>
            <a:r>
              <a:rPr lang="en-US" dirty="0"/>
              <a:t>Please upload the data again</a:t>
            </a:r>
          </a:p>
          <a:p>
            <a:pPr marL="742950" lvl="1" indent="-285750">
              <a:buFont typeface="Arial" panose="020B0604020202020204" pitchFamily="34" charset="0"/>
              <a:buChar char="•"/>
            </a:pPr>
            <a:r>
              <a:rPr lang="en-US" dirty="0"/>
              <a:t>Perform all the data modification and equation creation operation in sequence that can be done in the data page before selecting item and target.</a:t>
            </a:r>
          </a:p>
          <a:p>
            <a:pPr marL="742950" lvl="1" indent="-285750">
              <a:buFont typeface="Arial" panose="020B0604020202020204" pitchFamily="34" charset="0"/>
              <a:buChar char="•"/>
            </a:pPr>
            <a:r>
              <a:rPr lang="en-US" dirty="0"/>
              <a:t>Perform all the equation creation operation in sequence in the build model and deploy page</a:t>
            </a:r>
          </a:p>
        </p:txBody>
      </p:sp>
    </p:spTree>
    <p:extLst>
      <p:ext uri="{BB962C8B-B14F-4D97-AF65-F5344CB8AC3E}">
        <p14:creationId xmlns:p14="http://schemas.microsoft.com/office/powerpoint/2010/main" val="40509732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272704C-33C0-C19F-3343-2910083FA4C5}"/>
              </a:ext>
            </a:extLst>
          </p:cNvPr>
          <p:cNvPicPr>
            <a:picLocks noChangeAspect="1"/>
          </p:cNvPicPr>
          <p:nvPr/>
        </p:nvPicPr>
        <p:blipFill rotWithShape="1">
          <a:blip r:embed="rId2"/>
          <a:srcRect r="-1" b="2042"/>
          <a:stretch/>
        </p:blipFill>
        <p:spPr>
          <a:xfrm>
            <a:off x="20" y="10"/>
            <a:ext cx="9272902" cy="6857990"/>
          </a:xfrm>
          <a:custGeom>
            <a:avLst/>
            <a:gdLst/>
            <a:ahLst/>
            <a:cxnLst/>
            <a:rect l="l" t="t" r="r" b="b"/>
            <a:pathLst>
              <a:path w="9272922" h="6858000">
                <a:moveTo>
                  <a:pt x="0" y="0"/>
                </a:moveTo>
                <a:lnTo>
                  <a:pt x="1733417" y="0"/>
                </a:lnTo>
                <a:lnTo>
                  <a:pt x="3307976" y="0"/>
                </a:lnTo>
                <a:lnTo>
                  <a:pt x="8126249" y="0"/>
                </a:lnTo>
                <a:lnTo>
                  <a:pt x="8138896" y="31774"/>
                </a:lnTo>
                <a:cubicBezTo>
                  <a:pt x="9193904" y="2682457"/>
                  <a:pt x="9193904" y="2682457"/>
                  <a:pt x="9193904" y="2682457"/>
                </a:cubicBezTo>
                <a:cubicBezTo>
                  <a:pt x="9299262" y="2988100"/>
                  <a:pt x="9299262" y="3446565"/>
                  <a:pt x="9193904" y="3752208"/>
                </a:cubicBezTo>
                <a:cubicBezTo>
                  <a:pt x="8709916" y="4968215"/>
                  <a:pt x="8331802" y="5918220"/>
                  <a:pt x="8036400" y="6660411"/>
                </a:cubicBezTo>
                <a:lnTo>
                  <a:pt x="7957938" y="6857542"/>
                </a:lnTo>
                <a:lnTo>
                  <a:pt x="3307976" y="6857542"/>
                </a:lnTo>
                <a:lnTo>
                  <a:pt x="3307976" y="6858000"/>
                </a:lnTo>
                <a:lnTo>
                  <a:pt x="0" y="6858000"/>
                </a:lnTo>
                <a:close/>
              </a:path>
            </a:pathLst>
          </a:custGeom>
        </p:spPr>
      </p:pic>
    </p:spTree>
    <p:extLst>
      <p:ext uri="{BB962C8B-B14F-4D97-AF65-F5344CB8AC3E}">
        <p14:creationId xmlns:p14="http://schemas.microsoft.com/office/powerpoint/2010/main" val="4203913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16023</TotalTime>
  <Words>532</Words>
  <Application>Microsoft Office PowerPoint</Application>
  <PresentationFormat>Widescreen</PresentationFormat>
  <Paragraphs>71</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Aharoni</vt:lpstr>
      <vt:lpstr>Arial</vt:lpstr>
      <vt:lpstr>Arial Black</vt:lpstr>
      <vt:lpstr>Calibri</vt:lpstr>
      <vt:lpstr>Calibri Light</vt:lpstr>
      <vt:lpstr>Office Theme</vt:lpstr>
      <vt:lpstr>Hands-on Experiences on AI Implementation</vt:lpstr>
      <vt:lpstr>PowerPoint Presentation</vt:lpstr>
      <vt:lpstr>Does and Don’ts: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Handson Experiences on AI Implementation</dc:title>
  <dc:creator>IDARE - Khairul</dc:creator>
  <cp:lastModifiedBy>IDARE - Khairul</cp:lastModifiedBy>
  <cp:revision>59</cp:revision>
  <dcterms:created xsi:type="dcterms:W3CDTF">2022-08-12T17:06:18Z</dcterms:created>
  <dcterms:modified xsi:type="dcterms:W3CDTF">2022-09-20T05:05:29Z</dcterms:modified>
</cp:coreProperties>
</file>

<file path=docProps/thumbnail.jpeg>
</file>